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70" r:id="rId4"/>
  </p:sldMasterIdLst>
  <p:notesMasterIdLst>
    <p:notesMasterId r:id="rId49"/>
  </p:notesMasterIdLst>
  <p:handoutMasterIdLst>
    <p:handoutMasterId r:id="rId50"/>
  </p:handoutMasterIdLst>
  <p:sldIdLst>
    <p:sldId id="975" r:id="rId5"/>
    <p:sldId id="986" r:id="rId6"/>
    <p:sldId id="987" r:id="rId7"/>
    <p:sldId id="988" r:id="rId8"/>
    <p:sldId id="992" r:id="rId9"/>
    <p:sldId id="979" r:id="rId10"/>
    <p:sldId id="980" r:id="rId11"/>
    <p:sldId id="951" r:id="rId12"/>
    <p:sldId id="959" r:id="rId13"/>
    <p:sldId id="960" r:id="rId14"/>
    <p:sldId id="963" r:id="rId15"/>
    <p:sldId id="964" r:id="rId16"/>
    <p:sldId id="967" r:id="rId17"/>
    <p:sldId id="935" r:id="rId18"/>
    <p:sldId id="934" r:id="rId19"/>
    <p:sldId id="936" r:id="rId20"/>
    <p:sldId id="908" r:id="rId21"/>
    <p:sldId id="981" r:id="rId22"/>
    <p:sldId id="937" r:id="rId23"/>
    <p:sldId id="982" r:id="rId24"/>
    <p:sldId id="932" r:id="rId25"/>
    <p:sldId id="983" r:id="rId26"/>
    <p:sldId id="933" r:id="rId27"/>
    <p:sldId id="938" r:id="rId28"/>
    <p:sldId id="955" r:id="rId29"/>
    <p:sldId id="956" r:id="rId30"/>
    <p:sldId id="957" r:id="rId31"/>
    <p:sldId id="952" r:id="rId32"/>
    <p:sldId id="953" r:id="rId33"/>
    <p:sldId id="984" r:id="rId34"/>
    <p:sldId id="884" r:id="rId35"/>
    <p:sldId id="885" r:id="rId36"/>
    <p:sldId id="985" r:id="rId37"/>
    <p:sldId id="942" r:id="rId38"/>
    <p:sldId id="939" r:id="rId39"/>
    <p:sldId id="890" r:id="rId40"/>
    <p:sldId id="891" r:id="rId41"/>
    <p:sldId id="892" r:id="rId42"/>
    <p:sldId id="941" r:id="rId43"/>
    <p:sldId id="893" r:id="rId44"/>
    <p:sldId id="966" r:id="rId45"/>
    <p:sldId id="989" r:id="rId46"/>
    <p:sldId id="990" r:id="rId47"/>
    <p:sldId id="977" r:id="rId48"/>
  </p:sldIdLst>
  <p:sldSz cx="9144000" cy="6858000" type="screen4x3"/>
  <p:notesSz cx="6807200" cy="99393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FFA2"/>
    <a:srgbClr val="FF99CC"/>
    <a:srgbClr val="FF00FF"/>
    <a:srgbClr val="CC3300"/>
    <a:srgbClr val="FF3300"/>
    <a:srgbClr val="00528B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37" autoAdjust="0"/>
    <p:restoredTop sz="94624" autoAdjust="0"/>
  </p:normalViewPr>
  <p:slideViewPr>
    <p:cSldViewPr>
      <p:cViewPr varScale="1">
        <p:scale>
          <a:sx n="89" d="100"/>
          <a:sy n="89" d="100"/>
        </p:scale>
        <p:origin x="1747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2576" y="8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9.xml"/><Relationship Id="rId7" Type="http://schemas.openxmlformats.org/officeDocument/2006/relationships/slide" Target="slides/slide37.xml"/><Relationship Id="rId2" Type="http://schemas.openxmlformats.org/officeDocument/2006/relationships/slide" Target="slides/slide8.xml"/><Relationship Id="rId1" Type="http://schemas.openxmlformats.org/officeDocument/2006/relationships/slide" Target="slides/slide6.xml"/><Relationship Id="rId6" Type="http://schemas.openxmlformats.org/officeDocument/2006/relationships/slide" Target="slides/slide36.xml"/><Relationship Id="rId5" Type="http://schemas.openxmlformats.org/officeDocument/2006/relationships/slide" Target="slides/slide35.xml"/><Relationship Id="rId4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reeda Mohd Fauzee" userId="317b9630-3a1f-4d7a-ad9a-4df797433863" providerId="ADAL" clId="{A1DB33CF-28FB-48B9-A4E9-DED049BA7603}"/>
    <pc:docChg chg="modSld modMainMaster">
      <pc:chgData name="Zaireeda Mohd Fauzee" userId="317b9630-3a1f-4d7a-ad9a-4df797433863" providerId="ADAL" clId="{A1DB33CF-28FB-48B9-A4E9-DED049BA7603}" dt="2021-11-23T05:58:53.457" v="55" actId="20577"/>
      <pc:docMkLst>
        <pc:docMk/>
      </pc:docMkLst>
      <pc:sldChg chg="modSp mod">
        <pc:chgData name="Zaireeda Mohd Fauzee" userId="317b9630-3a1f-4d7a-ad9a-4df797433863" providerId="ADAL" clId="{A1DB33CF-28FB-48B9-A4E9-DED049BA7603}" dt="2021-11-23T05:58:23.966" v="11" actId="20577"/>
        <pc:sldMkLst>
          <pc:docMk/>
          <pc:sldMk cId="0" sldId="975"/>
        </pc:sldMkLst>
        <pc:spChg chg="mod">
          <ac:chgData name="Zaireeda Mohd Fauzee" userId="317b9630-3a1f-4d7a-ad9a-4df797433863" providerId="ADAL" clId="{A1DB33CF-28FB-48B9-A4E9-DED049BA7603}" dt="2021-11-23T05:58:23.966" v="11" actId="20577"/>
          <ac:spMkLst>
            <pc:docMk/>
            <pc:sldMk cId="0" sldId="975"/>
            <ac:spMk id="8194" creationId="{00000000-0000-0000-0000-000000000000}"/>
          </ac:spMkLst>
        </pc:spChg>
      </pc:sldChg>
      <pc:sldMasterChg chg="modSp mod">
        <pc:chgData name="Zaireeda Mohd Fauzee" userId="317b9630-3a1f-4d7a-ad9a-4df797433863" providerId="ADAL" clId="{A1DB33CF-28FB-48B9-A4E9-DED049BA7603}" dt="2021-11-23T05:58:53.457" v="55" actId="20577"/>
        <pc:sldMasterMkLst>
          <pc:docMk/>
          <pc:sldMasterMk cId="2560272736" sldId="2147484546"/>
        </pc:sldMasterMkLst>
        <pc:spChg chg="mod">
          <ac:chgData name="Zaireeda Mohd Fauzee" userId="317b9630-3a1f-4d7a-ad9a-4df797433863" providerId="ADAL" clId="{A1DB33CF-28FB-48B9-A4E9-DED049BA7603}" dt="2021-11-23T05:58:53.457" v="55" actId="20577"/>
          <ac:spMkLst>
            <pc:docMk/>
            <pc:sldMasterMk cId="2560272736" sldId="2147484546"/>
            <ac:spMk id="10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743749" y="9367765"/>
            <a:ext cx="2006115" cy="49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C039802-9E6A-4EF6-9DB2-9D9AD6E64868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87243" y="363007"/>
            <a:ext cx="6432715" cy="315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</p:spTree>
    <p:extLst>
      <p:ext uri="{BB962C8B-B14F-4D97-AF65-F5344CB8AC3E}">
        <p14:creationId xmlns:p14="http://schemas.microsoft.com/office/powerpoint/2010/main" val="8458185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50083" cy="497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r>
              <a:rPr lang="en-AU"/>
              <a:t>Semester 2, 2009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7119" y="1"/>
            <a:ext cx="2950082" cy="497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r>
              <a:rPr lang="en-AU"/>
              <a:t>Week 1</a:t>
            </a:r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6125"/>
            <a:ext cx="4965700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7036" y="4721515"/>
            <a:ext cx="4993128" cy="4471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1386"/>
            <a:ext cx="2950083" cy="49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</a:defRPr>
            </a:lvl1pPr>
          </a:lstStyle>
          <a:p>
            <a:pPr>
              <a:defRPr/>
            </a:pPr>
            <a:r>
              <a:rPr lang="en-AU"/>
              <a:t>FIT2002 + FIT3086 Project Management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7119" y="9441386"/>
            <a:ext cx="2950082" cy="497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C7FACD1-BD93-4F67-8173-082E8CA5D553}" type="slidenum">
              <a:rPr lang="en-AU" altLang="en-US"/>
              <a:pPr>
                <a:defRPr/>
              </a:pPr>
              <a:t>‹#›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10088256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unction_(programming)" TargetMode="External"/><Relationship Id="rId7" Type="http://schemas.openxmlformats.org/officeDocument/2006/relationships/hyperlink" Target="http://en.wikipedia.org/wiki/Integer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Subset" TargetMode="External"/><Relationship Id="rId5" Type="http://schemas.openxmlformats.org/officeDocument/2006/relationships/hyperlink" Target="http://en.wikipedia.org/wiki/Range" TargetMode="External"/><Relationship Id="rId4" Type="http://schemas.openxmlformats.org/officeDocument/2006/relationships/hyperlink" Target="http://en.wikipedia.org/wiki/Function_domain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7FACD1-BD93-4F67-8173-082E8CA5D553}" type="slidenum">
              <a:rPr lang="en-AU" altLang="en-US" smtClean="0"/>
              <a:pPr>
                <a:defRPr/>
              </a:pPr>
              <a:t>1</a:t>
            </a:fld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4270685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20750" y="746125"/>
            <a:ext cx="4965700" cy="3725863"/>
          </a:xfrm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defTabSz="923925"/>
            <a:r>
              <a:rPr lang="en-GB" altLang="en-US">
                <a:latin typeface="Times New Roman" panose="02020603050405020304" pitchFamily="18" charset="0"/>
              </a:rPr>
              <a:t>A </a:t>
            </a:r>
            <a:r>
              <a:rPr lang="en-GB" altLang="en-US" b="1">
                <a:latin typeface="Times New Roman" panose="02020603050405020304" pitchFamily="18" charset="0"/>
              </a:rPr>
              <a:t>hash function</a:t>
            </a:r>
            <a:r>
              <a:rPr lang="en-GB" altLang="en-US">
                <a:latin typeface="Times New Roman" panose="02020603050405020304" pitchFamily="18" charset="0"/>
              </a:rPr>
              <a:t> is a </a:t>
            </a:r>
            <a:r>
              <a:rPr lang="en-GB" altLang="en-US">
                <a:latin typeface="Times New Roman" panose="02020603050405020304" pitchFamily="18" charset="0"/>
                <a:hlinkClick r:id="rId3" tooltip="Function (programming)"/>
              </a:rPr>
              <a:t>function</a:t>
            </a:r>
            <a:r>
              <a:rPr lang="en-GB" altLang="en-US">
                <a:latin typeface="Times New Roman" panose="02020603050405020304" pitchFamily="18" charset="0"/>
              </a:rPr>
              <a:t> that converts an input from a (typically) large </a:t>
            </a:r>
            <a:r>
              <a:rPr lang="en-GB" altLang="en-US">
                <a:latin typeface="Times New Roman" panose="02020603050405020304" pitchFamily="18" charset="0"/>
                <a:hlinkClick r:id="rId4" tooltip="Function domain"/>
              </a:rPr>
              <a:t>domain</a:t>
            </a:r>
            <a:r>
              <a:rPr lang="en-GB" altLang="en-US">
                <a:latin typeface="Times New Roman" panose="02020603050405020304" pitchFamily="18" charset="0"/>
              </a:rPr>
              <a:t> into an output in a (typically) smaller </a:t>
            </a:r>
            <a:r>
              <a:rPr lang="en-GB" altLang="en-US">
                <a:latin typeface="Times New Roman" panose="02020603050405020304" pitchFamily="18" charset="0"/>
                <a:hlinkClick r:id="rId5" tooltip="Range"/>
              </a:rPr>
              <a:t>range</a:t>
            </a:r>
            <a:r>
              <a:rPr lang="en-GB" altLang="en-US">
                <a:latin typeface="Times New Roman" panose="02020603050405020304" pitchFamily="18" charset="0"/>
              </a:rPr>
              <a:t> (the </a:t>
            </a:r>
            <a:r>
              <a:rPr lang="en-GB" altLang="en-US" i="1">
                <a:latin typeface="Times New Roman" panose="02020603050405020304" pitchFamily="18" charset="0"/>
              </a:rPr>
              <a:t>hash value</a:t>
            </a:r>
            <a:r>
              <a:rPr lang="en-GB" altLang="en-US">
                <a:latin typeface="Times New Roman" panose="02020603050405020304" pitchFamily="18" charset="0"/>
              </a:rPr>
              <a:t>, often a </a:t>
            </a:r>
            <a:r>
              <a:rPr lang="en-GB" altLang="en-US">
                <a:latin typeface="Times New Roman" panose="02020603050405020304" pitchFamily="18" charset="0"/>
                <a:hlinkClick r:id="rId6" tooltip="Subset"/>
              </a:rPr>
              <a:t>subset</a:t>
            </a:r>
            <a:r>
              <a:rPr lang="en-GB" altLang="en-US">
                <a:latin typeface="Times New Roman" panose="02020603050405020304" pitchFamily="18" charset="0"/>
              </a:rPr>
              <a:t> of the </a:t>
            </a:r>
            <a:r>
              <a:rPr lang="en-GB" altLang="en-US">
                <a:latin typeface="Times New Roman" panose="02020603050405020304" pitchFamily="18" charset="0"/>
                <a:hlinkClick r:id="rId7" tooltip="Integer"/>
              </a:rPr>
              <a:t>integers</a:t>
            </a:r>
            <a:r>
              <a:rPr lang="en-GB" altLang="en-US">
                <a:latin typeface="Times New Roman" panose="02020603050405020304" pitchFamily="18" charset="0"/>
              </a:rPr>
              <a:t>). </a:t>
            </a:r>
          </a:p>
          <a:p>
            <a:pPr defTabSz="923925"/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AA63E63-CBA2-456D-A13B-1A9E4EB60D5D}" type="slidenum">
              <a:rPr lang="en-US" altLang="en-US" smtClean="0"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165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B99F796-6676-4864-9CDD-D556D57E297A}" type="slidenum">
              <a:rPr lang="en-AU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en-AU" altLang="en-US">
              <a:latin typeface="Arial" panose="020B0604020202020204" pitchFamily="34" charset="0"/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3857119" y="0"/>
            <a:ext cx="2950082" cy="49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SG" altLang="en-US" sz="1800">
              <a:latin typeface="Arial" panose="020B0604020202020204" pitchFamily="34" charset="0"/>
            </a:endParaRPr>
          </a:p>
        </p:txBody>
      </p:sp>
      <p:sp>
        <p:nvSpPr>
          <p:cNvPr id="37892" name="Rectangle 3"/>
          <p:cNvSpPr>
            <a:spLocks noChangeArrowheads="1"/>
          </p:cNvSpPr>
          <p:nvPr/>
        </p:nvSpPr>
        <p:spPr bwMode="auto">
          <a:xfrm>
            <a:off x="3857119" y="9443029"/>
            <a:ext cx="2950082" cy="49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920" tIns="0" rIns="19920" bIns="0" anchor="b"/>
          <a:lstStyle>
            <a:lvl1pPr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5726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5726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</a:pPr>
            <a:r>
              <a:rPr lang="en-US" altLang="en-US" sz="1100" i="1"/>
              <a:t>52</a:t>
            </a:r>
          </a:p>
        </p:txBody>
      </p:sp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0" y="9443029"/>
            <a:ext cx="2950083" cy="49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SG" altLang="en-US" sz="1800">
              <a:latin typeface="Arial" panose="020B0604020202020204" pitchFamily="34" charset="0"/>
            </a:endParaRPr>
          </a:p>
        </p:txBody>
      </p:sp>
      <p:sp>
        <p:nvSpPr>
          <p:cNvPr id="37894" name="Rectangle 5"/>
          <p:cNvSpPr>
            <a:spLocks noChangeArrowheads="1"/>
          </p:cNvSpPr>
          <p:nvPr/>
        </p:nvSpPr>
        <p:spPr bwMode="auto">
          <a:xfrm>
            <a:off x="0" y="0"/>
            <a:ext cx="2950083" cy="49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SG" altLang="en-US" sz="1800">
              <a:latin typeface="Arial" panose="020B0604020202020204" pitchFamily="34" charset="0"/>
            </a:endParaRPr>
          </a:p>
        </p:txBody>
      </p:sp>
      <p:sp>
        <p:nvSpPr>
          <p:cNvPr id="37895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73125" y="735013"/>
            <a:ext cx="5002213" cy="3752850"/>
          </a:xfrm>
          <a:ln w="12700" cap="flat">
            <a:solidFill>
              <a:schemeClr val="tx1"/>
            </a:solidFill>
          </a:ln>
        </p:spPr>
      </p:sp>
      <p:sp>
        <p:nvSpPr>
          <p:cNvPr id="37896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890786" y="4733018"/>
            <a:ext cx="5044832" cy="44865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623" tIns="46481" rIns="94623" bIns="46481"/>
          <a:lstStyle/>
          <a:p>
            <a:pPr defTabSz="889000">
              <a:lnSpc>
                <a:spcPct val="89000"/>
              </a:lnSpc>
              <a:spcBef>
                <a:spcPct val="0"/>
              </a:spcBef>
            </a:pPr>
            <a:endParaRPr lang="en-GB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122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3B26B50-1DFF-4B38-9A52-D8CEEF1D6A83}" type="slidenum">
              <a:rPr lang="en-AU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en-AU" altLang="en-US">
              <a:latin typeface="Arial" panose="020B0604020202020204" pitchFamily="34" charset="0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46650" cy="3711575"/>
          </a:xfrm>
          <a:ln w="12700" cap="flat">
            <a:solidFill>
              <a:schemeClr val="tx1"/>
            </a:solidFill>
          </a:ln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560" y="4721515"/>
            <a:ext cx="4994605" cy="447007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91" tIns="48146" rIns="96291" bIns="48146"/>
          <a:lstStyle/>
          <a:p>
            <a:pPr eaLnBrk="1" hangingPunct="1"/>
            <a:endParaRPr lang="en-GB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919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98" y="50215"/>
            <a:ext cx="1104100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2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0141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6224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6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7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270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186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52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-2786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1222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18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85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53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5021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055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078" y="75543"/>
            <a:ext cx="110292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34378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606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5755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1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4779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16058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29795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383" y="-24446"/>
            <a:ext cx="855617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3973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87465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74" y="1"/>
            <a:ext cx="826226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8906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0947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752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476" y="-84512"/>
            <a:ext cx="1115665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51922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6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6162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" y="1"/>
            <a:ext cx="864706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02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617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35752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5316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24932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89507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154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51840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2540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183634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3792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1220545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42204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44964"/>
            <a:ext cx="89535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93" y="3960"/>
            <a:ext cx="896074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57436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4514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30894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47950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3140" y="179324"/>
            <a:ext cx="6575648" cy="10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AU" altLang="en-US" dirty="0"/>
              <a:t>Click to edit Master title style</a:t>
            </a:r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055756" y="6614659"/>
            <a:ext cx="2057400" cy="219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</a:t>
            </a:r>
            <a:fld id="{4939A606-A0DF-4FBD-9089-A0E96CB54EC7}" type="slidenum">
              <a:rPr lang="en-GB" smtClean="0"/>
              <a:pPr/>
              <a:t>‹#›</a:t>
            </a:fld>
            <a:r>
              <a:rPr lang="en-GB" dirty="0"/>
              <a:t> of 43</a:t>
            </a:r>
          </a:p>
        </p:txBody>
      </p:sp>
    </p:spTree>
    <p:extLst>
      <p:ext uri="{BB962C8B-B14F-4D97-AF65-F5344CB8AC3E}">
        <p14:creationId xmlns:p14="http://schemas.microsoft.com/office/powerpoint/2010/main" val="3021263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88" y="62243"/>
            <a:ext cx="947113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8179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98" y="28577"/>
            <a:ext cx="89619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13389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948"/>
            <a:ext cx="89619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181757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30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/>
        </p:nvSpPr>
        <p:spPr>
          <a:xfrm>
            <a:off x="29381" y="6588371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/>
        </p:nvSpPr>
        <p:spPr>
          <a:xfrm>
            <a:off x="3360421" y="6572476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5B701C-1E74-03F8-1D08-066641E89DC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21463"/>
            <a:ext cx="9144000" cy="236537"/>
          </a:xfrm>
          <a:prstGeom prst="rect">
            <a:avLst/>
          </a:prstGeom>
          <a:solidFill>
            <a:srgbClr val="A2FFA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latin typeface="Arial" charset="0"/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97527B2-29CC-4051-3BDF-024B7C29F8D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621462"/>
            <a:ext cx="3347864" cy="236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AICT006-4-2-DSF Digital Security Forensics</a:t>
            </a:r>
            <a:endParaRPr lang="en-GB" sz="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569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1" r:id="rId1"/>
    <p:sldLayoutId id="2147484572" r:id="rId2"/>
    <p:sldLayoutId id="2147484573" r:id="rId3"/>
    <p:sldLayoutId id="2147484574" r:id="rId4"/>
    <p:sldLayoutId id="2147484575" r:id="rId5"/>
    <p:sldLayoutId id="2147484576" r:id="rId6"/>
    <p:sldLayoutId id="2147484577" r:id="rId7"/>
    <p:sldLayoutId id="2147484578" r:id="rId8"/>
    <p:sldLayoutId id="2147484579" r:id="rId9"/>
    <p:sldLayoutId id="2147484580" r:id="rId10"/>
    <p:sldLayoutId id="2147484581" r:id="rId11"/>
    <p:sldLayoutId id="2147484582" r:id="rId12"/>
    <p:sldLayoutId id="2147484583" r:id="rId13"/>
    <p:sldLayoutId id="2147484584" r:id="rId14"/>
    <p:sldLayoutId id="2147484585" r:id="rId15"/>
    <p:sldLayoutId id="2147484586" r:id="rId16"/>
    <p:sldLayoutId id="2147484587" r:id="rId17"/>
    <p:sldLayoutId id="2147484588" r:id="rId18"/>
    <p:sldLayoutId id="2147484589" r:id="rId19"/>
    <p:sldLayoutId id="2147484590" r:id="rId20"/>
    <p:sldLayoutId id="2147484591" r:id="rId21"/>
    <p:sldLayoutId id="2147484592" r:id="rId22"/>
    <p:sldLayoutId id="2147484593" r:id="rId23"/>
    <p:sldLayoutId id="2147484594" r:id="rId24"/>
    <p:sldLayoutId id="2147484595" r:id="rId25"/>
    <p:sldLayoutId id="2147484596" r:id="rId26"/>
    <p:sldLayoutId id="2147484597" r:id="rId27"/>
    <p:sldLayoutId id="2147484598" r:id="rId28"/>
    <p:sldLayoutId id="2147484599" r:id="rId29"/>
    <p:sldLayoutId id="2147484600" r:id="rId30"/>
    <p:sldLayoutId id="2147484601" r:id="rId31"/>
    <p:sldLayoutId id="2147484602" r:id="rId32"/>
    <p:sldLayoutId id="2147484603" r:id="rId33"/>
    <p:sldLayoutId id="2147484604" r:id="rId34"/>
    <p:sldLayoutId id="2147484605" r:id="rId35"/>
    <p:sldLayoutId id="2147484606" r:id="rId36"/>
    <p:sldLayoutId id="2147484607" r:id="rId37"/>
    <p:sldLayoutId id="2147484608" r:id="rId38"/>
    <p:sldLayoutId id="2147484609" r:id="rId39"/>
    <p:sldLayoutId id="2147484610" r:id="rId40"/>
    <p:sldLayoutId id="2147484611" r:id="rId41"/>
    <p:sldLayoutId id="2147484612" r:id="rId4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igsigtrust.com/certificates/index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www.verisign.com/client/" TargetMode="Externa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hyperlink" Target="http://www.entrust.com/" TargetMode="External"/><Relationship Id="rId4" Type="http://schemas.openxmlformats.org/officeDocument/2006/relationships/hyperlink" Target="http://www.netrust.net/" TargetMode="External"/><Relationship Id="rId9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tsWa9A3sOM" TargetMode="Externa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0" indent="0">
              <a:defRPr/>
            </a:pPr>
            <a:r>
              <a:rPr lang="en-US" sz="3600" dirty="0"/>
              <a:t>Digital Security and Forensics</a:t>
            </a:r>
            <a:br>
              <a:rPr lang="en-US" sz="4400" dirty="0"/>
            </a:br>
            <a:r>
              <a:rPr lang="en-US" sz="1400" dirty="0"/>
              <a:t>AICT006-4-2-DSF Version 2</a:t>
            </a:r>
            <a:endParaRPr lang="en-GB" alt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Public Key Infrastructure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dirty="0"/>
              <a:t>For example, an attacker could intercept a daily encrypted message that was always </a:t>
            </a:r>
            <a:r>
              <a:rPr lang="en-US" altLang="en-US" i="1" dirty="0">
                <a:solidFill>
                  <a:srgbClr val="7030A0"/>
                </a:solidFill>
              </a:rPr>
              <a:t>Nothing to report</a:t>
            </a:r>
            <a:r>
              <a:rPr lang="en-US" altLang="en-US" dirty="0"/>
              <a:t>. </a:t>
            </a:r>
          </a:p>
          <a:p>
            <a:pPr>
              <a:spcBef>
                <a:spcPts val="1200"/>
              </a:spcBef>
            </a:pPr>
            <a:r>
              <a:rPr lang="en-US" altLang="en-US" dirty="0"/>
              <a:t>An attacker could just wait for the day the ciphertext is different from the previous day, and infer that the plaintext has changed and therefore that something was happening.</a:t>
            </a:r>
          </a:p>
        </p:txBody>
      </p:sp>
      <p:sp>
        <p:nvSpPr>
          <p:cNvPr id="1331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Repetitive v. Random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10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Let’s say the daily message is </a:t>
            </a:r>
          </a:p>
          <a:p>
            <a:pPr marL="98425" indent="0">
              <a:spcBef>
                <a:spcPts val="600"/>
              </a:spcBef>
              <a:buFontTx/>
              <a:buNone/>
              <a:defRPr/>
            </a:pPr>
            <a:r>
              <a:rPr lang="en-US" sz="2400" i="1" dirty="0">
                <a:solidFill>
                  <a:srgbClr val="7030A0"/>
                </a:solidFill>
              </a:rPr>
              <a:t>	Nothing to report - 10:43PM January 7</a:t>
            </a:r>
          </a:p>
          <a:p>
            <a:pPr>
              <a:defRPr/>
            </a:pPr>
            <a:r>
              <a:rPr lang="en-US" sz="2400" dirty="0"/>
              <a:t>Without randomness, the first bytes of the encrypted message match the next message if it is </a:t>
            </a:r>
          </a:p>
          <a:p>
            <a:pPr marL="98425" indent="0">
              <a:spcBef>
                <a:spcPts val="600"/>
              </a:spcBef>
              <a:buFontTx/>
              <a:buNone/>
              <a:defRPr/>
            </a:pPr>
            <a:r>
              <a:rPr lang="en-US" sz="2400" dirty="0"/>
              <a:t>	</a:t>
            </a:r>
            <a:r>
              <a:rPr lang="en-US" sz="2400" i="1" dirty="0">
                <a:solidFill>
                  <a:srgbClr val="7030A0"/>
                </a:solidFill>
              </a:rPr>
              <a:t>Nothing to report - 10:43PM January 8 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/>
              <a:t>Without randomness, an attacker can tell if two encrypted outputs correspond to the same plaintext just by comparing them.</a:t>
            </a:r>
          </a:p>
          <a:p>
            <a:pPr>
              <a:spcBef>
                <a:spcPts val="1200"/>
              </a:spcBef>
              <a:defRPr/>
            </a:pPr>
            <a:r>
              <a:rPr lang="en-US" sz="2400" dirty="0"/>
              <a:t>Even with some randomness, enough of these messages could be collected for cryptanalysis.</a:t>
            </a:r>
          </a:p>
          <a:p>
            <a:endParaRPr lang="en-GB" sz="2400" dirty="0"/>
          </a:p>
        </p:txBody>
      </p:sp>
      <p:sp>
        <p:nvSpPr>
          <p:cNvPr id="1433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Repetitive v. Random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11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400" dirty="0"/>
              <a:t>But if we encrypt the two predictable messages</a:t>
            </a:r>
          </a:p>
          <a:p>
            <a:pPr marL="98425" indent="0">
              <a:spcBef>
                <a:spcPts val="600"/>
              </a:spcBef>
              <a:buFontTx/>
              <a:buNone/>
              <a:defRPr/>
            </a:pPr>
            <a:r>
              <a:rPr lang="en-US" sz="2400" i="1" dirty="0">
                <a:solidFill>
                  <a:srgbClr val="7030A0"/>
                </a:solidFill>
              </a:rPr>
              <a:t>	Nothing to report - 10:43PM January 7</a:t>
            </a:r>
          </a:p>
          <a:p>
            <a:pPr marL="98425" indent="0">
              <a:spcBef>
                <a:spcPts val="600"/>
              </a:spcBef>
              <a:buFontTx/>
              <a:buNone/>
              <a:defRPr/>
            </a:pPr>
            <a:r>
              <a:rPr lang="en-US" sz="2400" dirty="0"/>
              <a:t>	</a:t>
            </a:r>
            <a:r>
              <a:rPr lang="en-US" sz="2400" i="1" dirty="0">
                <a:solidFill>
                  <a:srgbClr val="7030A0"/>
                </a:solidFill>
              </a:rPr>
              <a:t>Nothing to report - 10:43PM January 8 </a:t>
            </a:r>
          </a:p>
          <a:p>
            <a:pPr>
              <a:defRPr/>
            </a:pPr>
            <a:r>
              <a:rPr lang="en-US" sz="2400" dirty="0"/>
              <a:t>with different random keys that are never reused, the attacker </a:t>
            </a:r>
            <a:r>
              <a:rPr lang="en-US" sz="2400" dirty="0">
                <a:solidFill>
                  <a:srgbClr val="C00000"/>
                </a:solidFill>
              </a:rPr>
              <a:t>cannot</a:t>
            </a:r>
            <a:r>
              <a:rPr lang="en-US" sz="2400" dirty="0"/>
              <a:t> tell if two encrypted outputs correspond to the same plaintext just by comparing them.</a:t>
            </a:r>
          </a:p>
          <a:p>
            <a:pPr>
              <a:spcBef>
                <a:spcPts val="1800"/>
              </a:spcBef>
              <a:defRPr/>
            </a:pPr>
            <a:r>
              <a:rPr lang="en-US" sz="2400" dirty="0"/>
              <a:t>Even an attacker who gets to choose what data you encrypt has no control over what data is encrypted with the persistent key.</a:t>
            </a:r>
          </a:p>
          <a:p>
            <a:endParaRPr lang="en-GB" sz="2400" dirty="0"/>
          </a:p>
        </p:txBody>
      </p:sp>
      <p:sp>
        <p:nvSpPr>
          <p:cNvPr id="1536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Multiple Mechanisms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12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8425" indent="0">
              <a:spcBef>
                <a:spcPts val="1200"/>
              </a:spcBef>
              <a:buFontTx/>
              <a:buNone/>
            </a:pPr>
            <a:r>
              <a:rPr lang="en-US" altLang="en-US" dirty="0"/>
              <a:t>This is a simple example, but it shows two things. </a:t>
            </a:r>
          </a:p>
          <a:p>
            <a:pPr marL="612775" indent="-514350">
              <a:spcBef>
                <a:spcPts val="1200"/>
              </a:spcBef>
              <a:buFont typeface="+mj-lt"/>
              <a:buAutoNum type="arabicPeriod"/>
            </a:pPr>
            <a:r>
              <a:rPr lang="en-US" altLang="en-US" dirty="0"/>
              <a:t>It shows how an encryption process can be perfectly reversible but still involve randomness. </a:t>
            </a:r>
          </a:p>
          <a:p>
            <a:pPr marL="612775" indent="-514350">
              <a:spcBef>
                <a:spcPts val="1200"/>
              </a:spcBef>
              <a:buFont typeface="+mj-lt"/>
              <a:buAutoNum type="arabicPeriod"/>
            </a:pPr>
            <a:r>
              <a:rPr lang="en-US" altLang="en-US" dirty="0"/>
              <a:t>It shows how using randomness in an encryption process can improve the security properties.</a:t>
            </a:r>
            <a:endParaRPr lang="en-GB" altLang="en-US" dirty="0"/>
          </a:p>
        </p:txBody>
      </p:sp>
      <p:sp>
        <p:nvSpPr>
          <p:cNvPr id="16387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13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>
                <a:solidFill>
                  <a:schemeClr val="tx1"/>
                </a:solidFill>
              </a:rPr>
              <a:t>Asymmetric algorithms </a:t>
            </a:r>
            <a:r>
              <a:rPr lang="en-US" altLang="en-US" sz="2400" dirty="0"/>
              <a:t>allow you to generate a key pair.</a:t>
            </a:r>
          </a:p>
          <a:p>
            <a:pPr lvl="1">
              <a:spcBef>
                <a:spcPts val="1200"/>
              </a:spcBef>
            </a:pPr>
            <a:r>
              <a:rPr lang="en-US" altLang="en-US" sz="1800" dirty="0">
                <a:solidFill>
                  <a:srgbClr val="C00000"/>
                </a:solidFill>
              </a:rPr>
              <a:t>The </a:t>
            </a:r>
            <a:r>
              <a:rPr lang="en-US" altLang="en-US" sz="1800" b="1" dirty="0">
                <a:solidFill>
                  <a:srgbClr val="7030A0"/>
                </a:solidFill>
              </a:rPr>
              <a:t>private</a:t>
            </a:r>
            <a:r>
              <a:rPr lang="en-US" altLang="en-US" sz="1800" dirty="0">
                <a:solidFill>
                  <a:srgbClr val="C00000"/>
                </a:solidFill>
              </a:rPr>
              <a:t> key never leaves your hard drive.</a:t>
            </a:r>
          </a:p>
          <a:p>
            <a:pPr lvl="1">
              <a:spcBef>
                <a:spcPts val="1200"/>
              </a:spcBef>
            </a:pPr>
            <a:r>
              <a:rPr lang="en-US" altLang="en-US" sz="1800" dirty="0">
                <a:solidFill>
                  <a:srgbClr val="C00000"/>
                </a:solidFill>
              </a:rPr>
              <a:t>The </a:t>
            </a:r>
            <a:r>
              <a:rPr lang="en-US" altLang="en-US" sz="1800" b="1" dirty="0">
                <a:solidFill>
                  <a:srgbClr val="00B050"/>
                </a:solidFill>
              </a:rPr>
              <a:t>public</a:t>
            </a:r>
            <a:r>
              <a:rPr lang="en-US" altLang="en-US" sz="1800" dirty="0">
                <a:solidFill>
                  <a:srgbClr val="C00000"/>
                </a:solidFill>
              </a:rPr>
              <a:t> key is published far and wide.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To communicate securely with someone, you only need their </a:t>
            </a:r>
            <a:r>
              <a:rPr lang="en-US" altLang="en-US" sz="2400" b="1" dirty="0">
                <a:solidFill>
                  <a:srgbClr val="00B050"/>
                </a:solidFill>
              </a:rPr>
              <a:t>public</a:t>
            </a:r>
            <a:r>
              <a:rPr lang="en-US" altLang="en-US" sz="2400" dirty="0"/>
              <a:t> key.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Once content has been encrypted with a </a:t>
            </a:r>
            <a:r>
              <a:rPr lang="en-US" altLang="en-US" sz="2400" b="1" dirty="0">
                <a:solidFill>
                  <a:srgbClr val="00B050"/>
                </a:solidFill>
              </a:rPr>
              <a:t>public</a:t>
            </a:r>
            <a:r>
              <a:rPr lang="en-US" altLang="en-US" sz="2400" dirty="0"/>
              <a:t> key, only the </a:t>
            </a:r>
            <a:r>
              <a:rPr lang="en-US" altLang="en-US" sz="2400" b="1" dirty="0">
                <a:solidFill>
                  <a:srgbClr val="7030A0"/>
                </a:solidFill>
              </a:rPr>
              <a:t>private</a:t>
            </a:r>
            <a:r>
              <a:rPr lang="en-US" altLang="en-US" sz="2400" dirty="0"/>
              <a:t> key can decrypt it.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Once content has been encrypted with a </a:t>
            </a:r>
            <a:r>
              <a:rPr lang="en-US" altLang="en-US" sz="2400" b="1" dirty="0">
                <a:solidFill>
                  <a:srgbClr val="7030A0"/>
                </a:solidFill>
              </a:rPr>
              <a:t>private</a:t>
            </a:r>
            <a:r>
              <a:rPr lang="en-US" altLang="en-US" sz="2400" dirty="0"/>
              <a:t> key, only the </a:t>
            </a:r>
            <a:r>
              <a:rPr lang="en-US" altLang="en-US" sz="2400" b="1" dirty="0">
                <a:solidFill>
                  <a:srgbClr val="00B050"/>
                </a:solidFill>
              </a:rPr>
              <a:t>public</a:t>
            </a:r>
            <a:r>
              <a:rPr lang="en-US" altLang="en-US" sz="2400" dirty="0"/>
              <a:t> key can decrypt it.</a:t>
            </a:r>
          </a:p>
          <a:p>
            <a:pPr>
              <a:spcBef>
                <a:spcPts val="1200"/>
              </a:spcBef>
            </a:pPr>
            <a:endParaRPr lang="en-US" altLang="en-US" sz="2400" dirty="0"/>
          </a:p>
          <a:p>
            <a:endParaRPr lang="en-GB" sz="2400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Public Key Cryptography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14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/>
              <a:t>A digital signature is a method of authenticating digital information, in the same manner that a person signs a paper document to authenticate it. </a:t>
            </a:r>
          </a:p>
          <a:p>
            <a:pPr>
              <a:spcBef>
                <a:spcPts val="1200"/>
              </a:spcBef>
            </a:pPr>
            <a:r>
              <a:rPr lang="en-GB" altLang="en-US" sz="2400" dirty="0"/>
              <a:t>A digital signature is itself a sequence of bits conforming to one of a number of standards.</a:t>
            </a:r>
            <a:endParaRPr lang="en-US" altLang="en-US" sz="2400" dirty="0"/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Mechanisms to Protocols: </a:t>
            </a:r>
            <a:br>
              <a:rPr lang="en-US" altLang="en-US" dirty="0"/>
            </a:br>
            <a:r>
              <a:rPr lang="en-US" altLang="en-US" dirty="0"/>
              <a:t>Digital Signatures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15</a:t>
            </a:fld>
            <a:r>
              <a:rPr lang="en-GB"/>
              <a:t> of 43</a:t>
            </a:r>
            <a:endParaRPr lang="en-GB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05618" y="4077072"/>
            <a:ext cx="8305800" cy="2239963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44132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528B"/>
                </a:solidFill>
                <a:latin typeface="+mn-lt"/>
                <a:ea typeface="+mn-ea"/>
                <a:cs typeface="+mn-cs"/>
              </a:defRPr>
            </a:lvl1pPr>
            <a:lvl2pPr marL="906463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528B"/>
                </a:solidFill>
                <a:latin typeface="+mn-lt"/>
              </a:defRPr>
            </a:lvl2pPr>
            <a:lvl3pPr marL="1314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>
                <a:solidFill>
                  <a:srgbClr val="00528B"/>
                </a:solidFill>
                <a:latin typeface="+mn-lt"/>
              </a:defRPr>
            </a:lvl3pPr>
            <a:lvl4pPr marL="172243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528B"/>
                </a:solidFill>
                <a:latin typeface="+mn-lt"/>
              </a:defRPr>
            </a:lvl4pPr>
            <a:lvl5pPr marL="21304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5pPr>
            <a:lvl6pPr marL="2587625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6pPr>
            <a:lvl7pPr marL="3044825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7pPr>
            <a:lvl8pPr marL="3502025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8pPr>
            <a:lvl9pPr marL="3959225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400" kern="0">
                <a:latin typeface="Lucida Console" pitchFamily="49" charset="0"/>
                <a:ea typeface="SimSun" pitchFamily="2" charset="-122"/>
              </a:rPr>
              <a:t>-----BEGIN PGP MESSAGE-----Version: 2.6.3ihIwDOds8UfDZJ60BA/9IkThuRPJUtYCoaYFdNusnSGg/GR91uIGh6GI5azCgk6qHVe4CRODsc0saK1e5ZHWOsTSFpIOsdofE4Nms7a70xL/WjYBN4ZBedRgUe7ox0AC3D18Z6baJ+xeSoGxbn4oOfdh+DoYjo38tltSbBmMVK4LLhLxscasVUskQDDOoA6YAAAEibz1Z3BMGTRtH1kjdb5pUTOpFvbdLXvvDFlo00QAmW6Leuwb1Q4+Ny5MSIlJ3mxxkDCjfc2qCp/KUwxhDTqW8hgoFx6O4Yynmu+OQyomA5Aloo9WEJljtuRbkGM38dD2AfqmnmkwcAp2SFOIfabaIv7AcfEwWEKQvlThpRIxi5uJjgXhXXFyLpMC4SUCeDmhYgNESVsZAY2Y+zVtMTvlQP++lHOzP3gW9HdVKAzQX4xESXq5bKPD6Wr2IZ2c4+j/psS4ytTzJMa4msL9z5L2vZF1GmsEVt8bxHWVgH1rLl4L8mmirCU3jZFjWGZY30RYjEjghgQNNgTREqRfWQW6SQWmdN60cEYOFjr8fa1PGQFL42sjBZlv7+uKbx33PLtEeRlQ==a+bB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en-US" altLang="zh-CN" sz="1400" kern="0">
                <a:latin typeface="Lucida Console" pitchFamily="49" charset="0"/>
                <a:ea typeface="SimSun" pitchFamily="2" charset="-122"/>
              </a:rPr>
              <a:t>-----END PGP MESSAGE-----</a:t>
            </a:r>
            <a:endParaRPr lang="en-US" altLang="en-US" sz="1400" kern="0" dirty="0">
              <a:latin typeface="Lucida Console" pitchFamily="49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/>
              <a:t>A cryptographically strong hash function is applied to the message.</a:t>
            </a:r>
          </a:p>
          <a:p>
            <a:pPr lvl="1"/>
            <a:r>
              <a:rPr lang="en-GB" altLang="en-US" sz="2000" dirty="0"/>
              <a:t>A hash function is an algorithm which creates a digital representation in the form of a "hash value" of a standard length, which is typically much smaller than the message but nevertheless unique to it. </a:t>
            </a:r>
          </a:p>
          <a:p>
            <a:pPr>
              <a:spcBef>
                <a:spcPts val="1200"/>
              </a:spcBef>
            </a:pPr>
            <a:r>
              <a:rPr lang="en-GB" altLang="en-US" sz="2400" dirty="0"/>
              <a:t>The resulting message digest is encrypted instead of the entire message:</a:t>
            </a:r>
          </a:p>
          <a:p>
            <a:pPr lvl="1"/>
            <a:r>
              <a:rPr lang="en-GB" altLang="en-US" sz="2000" dirty="0"/>
              <a:t>This makes the signature significantly shorter than the message and saves considerable time since hashing is generally much faster, byte for byte, than public-key encryption.</a:t>
            </a:r>
            <a:endParaRPr lang="en-US" altLang="en-US" sz="2000" dirty="0"/>
          </a:p>
          <a:p>
            <a:endParaRPr lang="en-US" altLang="en-US" sz="2400" dirty="0"/>
          </a:p>
          <a:p>
            <a:endParaRPr lang="en-GB" sz="2400" dirty="0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Digital Signatures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16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557338"/>
            <a:ext cx="8420100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4"/>
          <p:cNvSpPr>
            <a:spLocks noChangeArrowheads="1"/>
          </p:cNvSpPr>
          <p:nvPr/>
        </p:nvSpPr>
        <p:spPr bwMode="auto">
          <a:xfrm>
            <a:off x="179388" y="333375"/>
            <a:ext cx="82296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80963">
              <a:spcBef>
                <a:spcPct val="20000"/>
              </a:spcBef>
              <a:buChar char="•"/>
              <a:defRPr sz="2400">
                <a:solidFill>
                  <a:srgbClr val="0052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52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rgbClr val="0052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5B1868"/>
                </a:solidFill>
              </a:rPr>
              <a:t>Digital Signatures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157163" y="4437063"/>
            <a:ext cx="8856662" cy="1800225"/>
          </a:xfrm>
          <a:prstGeom prst="rect">
            <a:avLst/>
          </a:prstGeom>
          <a:noFill/>
          <a:ln w="63500" algn="ctr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158750" y="2781300"/>
            <a:ext cx="8856663" cy="863600"/>
          </a:xfrm>
          <a:prstGeom prst="rect">
            <a:avLst/>
          </a:prstGeom>
          <a:noFill/>
          <a:ln w="63500" algn="ctr">
            <a:solidFill>
              <a:srgbClr val="92D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17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Private key:</a:t>
            </a:r>
            <a:r>
              <a:rPr lang="en-US" altLang="ja-JP" sz="2400" dirty="0">
                <a:ea typeface="ＭＳ Ｐゴシック" panose="020B0600070205080204" pitchFamily="34" charset="-128"/>
              </a:rPr>
              <a:t> sender uses the private key to sign the document.</a:t>
            </a:r>
          </a:p>
          <a:p>
            <a:r>
              <a:rPr lang="en-US" altLang="ja-JP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Public key:</a:t>
            </a:r>
            <a:r>
              <a:rPr lang="en-US" altLang="ja-JP" sz="2400" dirty="0">
                <a:ea typeface="ＭＳ Ｐゴシック" panose="020B0600070205080204" pitchFamily="34" charset="-128"/>
              </a:rPr>
              <a:t> recipient uses the public key to authenticate the document.</a:t>
            </a:r>
          </a:p>
          <a:p>
            <a:r>
              <a:rPr lang="en-US" altLang="ja-JP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Message hash algorithm:</a:t>
            </a:r>
            <a:r>
              <a:rPr lang="en-US" altLang="ja-JP" sz="2400" dirty="0">
                <a:ea typeface="ＭＳ Ｐゴシック" panose="020B0600070205080204" pitchFamily="34" charset="-128"/>
              </a:rPr>
              <a:t> perform a mathematical calculation on the document and generate a hash value unique to the message.</a:t>
            </a:r>
          </a:p>
          <a:p>
            <a:r>
              <a:rPr lang="en-US" altLang="ja-JP" sz="24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Encryption algorithm:</a:t>
            </a:r>
            <a:r>
              <a:rPr lang="en-US" altLang="ja-JP" sz="2400" dirty="0">
                <a:ea typeface="ＭＳ Ｐゴシック" panose="020B0600070205080204" pitchFamily="34" charset="-128"/>
              </a:rPr>
              <a:t> accept the private key and a hash value to generate a digital signature or accept a public key and a digital signature to generate a hash value.</a:t>
            </a:r>
            <a:endParaRPr lang="en-US" altLang="en-US" sz="2400" dirty="0"/>
          </a:p>
          <a:p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Basic Features of a Digital Signature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18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0226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None/>
            </a:pPr>
            <a:r>
              <a:rPr lang="en-US" altLang="en-US" sz="2000" dirty="0"/>
              <a:t> Use two algorithms: a “one-way” algorithm and a “public key” algorithm</a:t>
            </a:r>
          </a:p>
          <a:p>
            <a:pPr marL="1296988" lvl="2" indent="-342900">
              <a:buFontTx/>
              <a:buAutoNum type="arabicPeriod"/>
            </a:pPr>
            <a:r>
              <a:rPr lang="en-US" altLang="en-US" sz="2000" dirty="0"/>
              <a:t>Create a message</a:t>
            </a:r>
          </a:p>
          <a:p>
            <a:pPr marL="1296988" lvl="2" indent="-342900">
              <a:buFontTx/>
              <a:buAutoNum type="arabicPeriod"/>
            </a:pPr>
            <a:r>
              <a:rPr lang="en-US" altLang="en-US" sz="2000" dirty="0"/>
              <a:t>Generate a message digest</a:t>
            </a:r>
          </a:p>
          <a:p>
            <a:pPr marL="1296988" lvl="2" indent="-342900">
              <a:buFontTx/>
              <a:buAutoNum type="arabicPeriod"/>
            </a:pPr>
            <a:r>
              <a:rPr lang="en-US" altLang="en-US" sz="2000" dirty="0"/>
              <a:t>Encrypt the message digest with private key</a:t>
            </a:r>
          </a:p>
          <a:p>
            <a:pPr marL="1296988" lvl="2" indent="-342900">
              <a:buFontTx/>
              <a:buAutoNum type="arabicPeriod"/>
            </a:pPr>
            <a:r>
              <a:rPr lang="en-US" altLang="en-US" sz="2000" dirty="0"/>
              <a:t>Send both</a:t>
            </a:r>
          </a:p>
          <a:p>
            <a:pPr marL="457200" indent="-457200">
              <a:buNone/>
            </a:pPr>
            <a:endParaRPr lang="en-US" altLang="en-US" sz="2000" dirty="0"/>
          </a:p>
          <a:p>
            <a:pPr marL="457200" indent="-457200">
              <a:buNone/>
            </a:pPr>
            <a:r>
              <a:rPr lang="en-US" altLang="en-US" sz="2000" dirty="0"/>
              <a:t>Receiver runs the plaintext message through the same hash algorithm and compares the outcome with the message digest that was received</a:t>
            </a:r>
          </a:p>
          <a:p>
            <a:pPr marL="858838" lvl="1" indent="-381000"/>
            <a:r>
              <a:rPr lang="en-US" altLang="en-US" sz="2000" dirty="0"/>
              <a:t>One-way (hash) assures integrity</a:t>
            </a:r>
          </a:p>
          <a:p>
            <a:pPr marL="858838" lvl="1" indent="-381000"/>
            <a:r>
              <a:rPr lang="en-US" altLang="en-US" sz="2000" dirty="0"/>
              <a:t>Public key assures non-reputability</a:t>
            </a:r>
          </a:p>
        </p:txBody>
      </p:sp>
      <p:sp>
        <p:nvSpPr>
          <p:cNvPr id="22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Mechanisms to Protocols: </a:t>
            </a:r>
            <a:br>
              <a:rPr lang="en-US" altLang="en-US"/>
            </a:br>
            <a:r>
              <a:rPr lang="en-US" altLang="en-US"/>
              <a:t>Digital Signatures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19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  <a:p>
            <a:pPr lvl="1"/>
            <a:r>
              <a:rPr lang="en-US" dirty="0"/>
              <a:t>Digital Signature</a:t>
            </a:r>
          </a:p>
          <a:p>
            <a:pPr lvl="1"/>
            <a:r>
              <a:rPr lang="en-US" dirty="0"/>
              <a:t>Message Digest</a:t>
            </a:r>
          </a:p>
          <a:p>
            <a:pPr lvl="1"/>
            <a:r>
              <a:rPr lang="en-US" dirty="0"/>
              <a:t>Certificate Authority</a:t>
            </a:r>
          </a:p>
          <a:p>
            <a:pPr lvl="1"/>
            <a:r>
              <a:rPr lang="en-US" dirty="0"/>
              <a:t>Digital Certificate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Topic &amp; Structure of The Lesson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364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My Documents\Eric\MBA\Mba7503\DS\Figure_01.gi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7704" y="1700808"/>
            <a:ext cx="5143500" cy="406908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Digital Signature Process Flow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20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38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539750" y="5732463"/>
            <a:ext cx="7920038" cy="71437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200"/>
              <a:t>With the corresponding public key, anyone can verify if a signature is valid with respect to a message.</a:t>
            </a:r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Digital Signatures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21</a:t>
            </a:fld>
            <a:r>
              <a:rPr lang="en-GB"/>
              <a:t> of 43</a:t>
            </a:r>
            <a:endParaRPr lang="en-GB" dirty="0"/>
          </a:p>
        </p:txBody>
      </p:sp>
      <p:grpSp>
        <p:nvGrpSpPr>
          <p:cNvPr id="23556" name="Group 20"/>
          <p:cNvGrpSpPr>
            <a:grpSpLocks/>
          </p:cNvGrpSpPr>
          <p:nvPr/>
        </p:nvGrpSpPr>
        <p:grpSpPr bwMode="auto">
          <a:xfrm>
            <a:off x="971550" y="2403475"/>
            <a:ext cx="6970713" cy="3124200"/>
            <a:chOff x="1104900" y="1066800"/>
            <a:chExt cx="6970713" cy="3124200"/>
          </a:xfrm>
        </p:grpSpPr>
        <p:sp>
          <p:nvSpPr>
            <p:cNvPr id="23559" name="Text Box 3"/>
            <p:cNvSpPr txBox="1">
              <a:spLocks noChangeArrowheads="1"/>
            </p:cNvSpPr>
            <p:nvPr/>
          </p:nvSpPr>
          <p:spPr bwMode="auto">
            <a:xfrm>
              <a:off x="1524000" y="1676400"/>
              <a:ext cx="1200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Message</a:t>
              </a:r>
            </a:p>
          </p:txBody>
        </p:sp>
        <p:sp>
          <p:nvSpPr>
            <p:cNvPr id="23560" name="Text Box 4"/>
            <p:cNvSpPr txBox="1">
              <a:spLocks noChangeArrowheads="1"/>
            </p:cNvSpPr>
            <p:nvPr/>
          </p:nvSpPr>
          <p:spPr bwMode="auto">
            <a:xfrm>
              <a:off x="5867400" y="1636713"/>
              <a:ext cx="13620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latin typeface="Symbol" panose="05050102010706020507" pitchFamily="18" charset="2"/>
                </a:rPr>
                <a:t>rfwekfs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3561" name="Rectangle 5"/>
            <p:cNvSpPr>
              <a:spLocks noChangeArrowheads="1"/>
            </p:cNvSpPr>
            <p:nvPr/>
          </p:nvSpPr>
          <p:spPr bwMode="auto">
            <a:xfrm>
              <a:off x="3276600" y="1600200"/>
              <a:ext cx="1828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800"/>
                <a:t>Sign</a:t>
              </a:r>
              <a:endParaRPr lang="en-US" altLang="en-US"/>
            </a:p>
          </p:txBody>
        </p:sp>
        <p:sp>
          <p:nvSpPr>
            <p:cNvPr id="23562" name="Text Box 6"/>
            <p:cNvSpPr txBox="1">
              <a:spLocks noChangeArrowheads="1"/>
            </p:cNvSpPr>
            <p:nvPr/>
          </p:nvSpPr>
          <p:spPr bwMode="auto">
            <a:xfrm>
              <a:off x="1828800" y="1066800"/>
              <a:ext cx="1506538" cy="396875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Private key</a:t>
              </a:r>
            </a:p>
          </p:txBody>
        </p:sp>
        <p:cxnSp>
          <p:nvCxnSpPr>
            <p:cNvPr id="23563" name="AutoShape 7"/>
            <p:cNvCxnSpPr>
              <a:cxnSpLocks noChangeShapeType="1"/>
              <a:stCxn id="23562" idx="3"/>
              <a:endCxn id="23561" idx="0"/>
            </p:cNvCxnSpPr>
            <p:nvPr/>
          </p:nvCxnSpPr>
          <p:spPr bwMode="auto">
            <a:xfrm>
              <a:off x="3335338" y="1265238"/>
              <a:ext cx="855662" cy="33496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64" name="AutoShape 8"/>
            <p:cNvCxnSpPr>
              <a:cxnSpLocks noChangeShapeType="1"/>
              <a:stCxn id="23560" idx="1"/>
              <a:endCxn id="23561" idx="3"/>
            </p:cNvCxnSpPr>
            <p:nvPr/>
          </p:nvCxnSpPr>
          <p:spPr bwMode="auto">
            <a:xfrm flipH="1">
              <a:off x="5105400" y="1865313"/>
              <a:ext cx="762000" cy="1587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65" name="Text Box 9"/>
            <p:cNvSpPr txBox="1">
              <a:spLocks noChangeArrowheads="1"/>
            </p:cNvSpPr>
            <p:nvPr/>
          </p:nvSpPr>
          <p:spPr bwMode="auto">
            <a:xfrm>
              <a:off x="5905500" y="3216275"/>
              <a:ext cx="12001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Message</a:t>
              </a:r>
            </a:p>
          </p:txBody>
        </p:sp>
        <p:sp>
          <p:nvSpPr>
            <p:cNvPr id="23566" name="Text Box 10"/>
            <p:cNvSpPr txBox="1">
              <a:spLocks noChangeArrowheads="1"/>
            </p:cNvSpPr>
            <p:nvPr/>
          </p:nvSpPr>
          <p:spPr bwMode="auto">
            <a:xfrm>
              <a:off x="6007100" y="3695700"/>
              <a:ext cx="1362075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>
                  <a:latin typeface="Symbol" panose="05050102010706020507" pitchFamily="18" charset="2"/>
                </a:rPr>
                <a:t>rfwekfs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3567" name="Rectangle 11"/>
            <p:cNvSpPr>
              <a:spLocks noChangeArrowheads="1"/>
            </p:cNvSpPr>
            <p:nvPr/>
          </p:nvSpPr>
          <p:spPr bwMode="auto">
            <a:xfrm>
              <a:off x="3352800" y="3657600"/>
              <a:ext cx="18288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2800"/>
                <a:t>Verify</a:t>
              </a:r>
              <a:endParaRPr lang="en-US" altLang="en-US"/>
            </a:p>
          </p:txBody>
        </p:sp>
        <p:sp>
          <p:nvSpPr>
            <p:cNvPr id="23568" name="Text Box 12"/>
            <p:cNvSpPr txBox="1">
              <a:spLocks noChangeArrowheads="1"/>
            </p:cNvSpPr>
            <p:nvPr/>
          </p:nvSpPr>
          <p:spPr bwMode="auto">
            <a:xfrm>
              <a:off x="1866900" y="3111500"/>
              <a:ext cx="1354138" cy="396875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Public key</a:t>
              </a:r>
            </a:p>
          </p:txBody>
        </p:sp>
        <p:cxnSp>
          <p:nvCxnSpPr>
            <p:cNvPr id="23569" name="AutoShape 13"/>
            <p:cNvCxnSpPr>
              <a:cxnSpLocks noChangeShapeType="1"/>
              <a:stCxn id="23568" idx="3"/>
              <a:endCxn id="23567" idx="0"/>
            </p:cNvCxnSpPr>
            <p:nvPr/>
          </p:nvCxnSpPr>
          <p:spPr bwMode="auto">
            <a:xfrm>
              <a:off x="3221038" y="3309938"/>
              <a:ext cx="1046162" cy="347662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0" name="AutoShape 14"/>
            <p:cNvCxnSpPr>
              <a:cxnSpLocks noChangeShapeType="1"/>
              <a:stCxn id="23566" idx="1"/>
              <a:endCxn id="23567" idx="3"/>
            </p:cNvCxnSpPr>
            <p:nvPr/>
          </p:nvCxnSpPr>
          <p:spPr bwMode="auto">
            <a:xfrm flipH="1">
              <a:off x="5181600" y="3924300"/>
              <a:ext cx="825500" cy="0"/>
            </a:xfrm>
            <a:prstGeom prst="straightConnector1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71" name="AutoShape 15"/>
            <p:cNvCxnSpPr>
              <a:cxnSpLocks noChangeShapeType="1"/>
              <a:stCxn id="23565" idx="1"/>
              <a:endCxn id="23567" idx="3"/>
            </p:cNvCxnSpPr>
            <p:nvPr/>
          </p:nvCxnSpPr>
          <p:spPr bwMode="auto">
            <a:xfrm rot="10800000" flipV="1">
              <a:off x="5181600" y="3414713"/>
              <a:ext cx="723900" cy="50958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572" name="Text Box 16"/>
            <p:cNvSpPr txBox="1">
              <a:spLocks noChangeArrowheads="1"/>
            </p:cNvSpPr>
            <p:nvPr/>
          </p:nvSpPr>
          <p:spPr bwMode="auto">
            <a:xfrm>
              <a:off x="1104900" y="3749675"/>
              <a:ext cx="17160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2000"/>
                <a:t>Valid/Invalid</a:t>
              </a:r>
            </a:p>
          </p:txBody>
        </p:sp>
        <p:sp>
          <p:nvSpPr>
            <p:cNvPr id="23573" name="Text Box 17"/>
            <p:cNvSpPr txBox="1">
              <a:spLocks noChangeArrowheads="1"/>
            </p:cNvSpPr>
            <p:nvPr/>
          </p:nvSpPr>
          <p:spPr bwMode="auto">
            <a:xfrm>
              <a:off x="5791200" y="2081213"/>
              <a:ext cx="228441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600"/>
                <a:t>(fixed-length signature)</a:t>
              </a:r>
            </a:p>
          </p:txBody>
        </p:sp>
        <p:sp>
          <p:nvSpPr>
            <p:cNvPr id="23574" name="Line 18"/>
            <p:cNvSpPr>
              <a:spLocks noChangeShapeType="1"/>
            </p:cNvSpPr>
            <p:nvPr/>
          </p:nvSpPr>
          <p:spPr bwMode="auto">
            <a:xfrm>
              <a:off x="2743200" y="1905000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endParaRPr lang="en-GB"/>
            </a:p>
          </p:txBody>
        </p:sp>
        <p:sp>
          <p:nvSpPr>
            <p:cNvPr id="23575" name="Line 19"/>
            <p:cNvSpPr>
              <a:spLocks noChangeShapeType="1"/>
            </p:cNvSpPr>
            <p:nvPr/>
          </p:nvSpPr>
          <p:spPr bwMode="auto">
            <a:xfrm flipH="1">
              <a:off x="2781300" y="3978275"/>
              <a:ext cx="533400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0" tIns="0" rIns="0" bIns="0"/>
            <a:lstStyle/>
            <a:p>
              <a:endParaRPr lang="en-GB"/>
            </a:p>
          </p:txBody>
        </p:sp>
      </p:grp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395288" y="1557338"/>
            <a:ext cx="7921625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41325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528B"/>
                </a:solidFill>
                <a:latin typeface="+mn-lt"/>
                <a:ea typeface="+mn-ea"/>
                <a:cs typeface="+mn-cs"/>
              </a:defRPr>
            </a:lvl1pPr>
            <a:lvl2pPr marL="906463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528B"/>
                </a:solidFill>
                <a:latin typeface="+mn-lt"/>
              </a:defRPr>
            </a:lvl2pPr>
            <a:lvl3pPr marL="1314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>
                <a:solidFill>
                  <a:srgbClr val="00528B"/>
                </a:solidFill>
                <a:latin typeface="+mn-lt"/>
              </a:defRPr>
            </a:lvl3pPr>
            <a:lvl4pPr marL="1722438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-"/>
              <a:defRPr sz="1600">
                <a:solidFill>
                  <a:srgbClr val="00528B"/>
                </a:solidFill>
                <a:latin typeface="+mn-lt"/>
              </a:defRPr>
            </a:lvl4pPr>
            <a:lvl5pPr marL="21304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5pPr>
            <a:lvl6pPr marL="2587625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6pPr>
            <a:lvl7pPr marL="3044825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7pPr>
            <a:lvl8pPr marL="3502025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8pPr>
            <a:lvl9pPr marL="3959225" indent="-228600" algn="l" rtl="0" fontAlgn="base">
              <a:spcBef>
                <a:spcPct val="20000"/>
              </a:spcBef>
              <a:spcAft>
                <a:spcPct val="0"/>
              </a:spcAft>
              <a:buFont typeface="Times" pitchFamily="18" charset="0"/>
              <a:buChar char="•"/>
              <a:defRPr sz="1600">
                <a:solidFill>
                  <a:srgbClr val="00528B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en-US" sz="2200" kern="0" dirty="0"/>
              <a:t>Only the signer (who has a private key) can generate a valid signature.</a:t>
            </a:r>
          </a:p>
        </p:txBody>
      </p:sp>
      <p:cxnSp>
        <p:nvCxnSpPr>
          <p:cNvPr id="23558" name="Straight Connector 2"/>
          <p:cNvCxnSpPr>
            <a:cxnSpLocks noChangeShapeType="1"/>
          </p:cNvCxnSpPr>
          <p:nvPr/>
        </p:nvCxnSpPr>
        <p:spPr bwMode="auto">
          <a:xfrm>
            <a:off x="250825" y="4005263"/>
            <a:ext cx="8642350" cy="0"/>
          </a:xfrm>
          <a:prstGeom prst="line">
            <a:avLst/>
          </a:prstGeom>
          <a:noFill/>
          <a:ln w="50800" cmpd="dbl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The digest that is sent with the message serves as a trusted, stored copy, like the password database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The message itself does not need to be encrypted, although it can be.</a:t>
            </a:r>
          </a:p>
          <a:p>
            <a:pPr>
              <a:spcBef>
                <a:spcPct val="5000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The encrypted message digest is the digital signature</a:t>
            </a:r>
          </a:p>
          <a:p>
            <a:endParaRPr lang="en-GB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5B1868"/>
                </a:solidFill>
              </a:rPr>
              <a:t>Digital</a:t>
            </a:r>
            <a:r>
              <a:rPr lang="en-US" altLang="en-US" b="1" dirty="0">
                <a:solidFill>
                  <a:srgbClr val="5B1868"/>
                </a:solidFill>
              </a:rPr>
              <a:t> </a:t>
            </a:r>
            <a:r>
              <a:rPr lang="en-US" altLang="en-US" dirty="0">
                <a:solidFill>
                  <a:srgbClr val="5B1868"/>
                </a:solidFill>
              </a:rPr>
              <a:t>Signatures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22</a:t>
            </a:fld>
            <a:r>
              <a:rPr lang="en-GB"/>
              <a:t> of 43</a:t>
            </a:r>
            <a:endParaRPr lang="en-GB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11806" y="4149080"/>
            <a:ext cx="8305800" cy="2239963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kern="0">
                <a:latin typeface="Lucida Console" panose="020B0609040504020204" pitchFamily="49" charset="0"/>
                <a:ea typeface="SimSun" panose="02010600030101010101" pitchFamily="2" charset="-122"/>
              </a:rPr>
              <a:t>-----BEGIN PGP MESSAGE-----Version: 2.6.3ihIwDOds8UfDZJ60BA/9IkThuRPJUtYCoaYFdNusnSGg/GR91uIGh6GI5azCgk6qHVe4CRODsc0saK1e5ZHWOsTSFpIOsdofE4Nms7a70xL/WjYBN4ZBedRgUe7ox0AC3D18Z6baJ+xeSoGxbn4oOfdh+DoYjo38tltSbBmMVK4LLhLxscasVUskQDDOoA6YAAAEibz1Z3BMGTRtH1kjdb5pUTOpFvbdLXvvDFlo00QAmW6Leuwb1Q4+Ny5MSIlJ3mxxkDCjfc2qCp/KUwxhDTqW8hgoFx6O4Yynmu+OQyomA5Aloo9WEJljtuRbkGM38dD2AfqmnmkwcAp2SFOIfabaIv7AcfEwWEKQvlThpRIxi5uJjgXhXXFyLpMC4SUCeDmhYgNESVsZAY2Y+zVtMTvlQP++lHOzP3gW9HdVKAzQX4xESXq5bKPD6Wr2IZ2c4+j/psS4ytTzJMa4msL9z5L2vZF1GmsEVt8bxHWVgH1rLl4L8mmirCU3jZFjWGZY30RYjEjghgQNNgTREqRfWQW6SQWmdN60cEYOFjr8fa1PGQFL42sjBZlv7+uKbx33PLtEeRlQ==a+bB</a:t>
            </a: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1400" kern="0">
                <a:latin typeface="Lucida Console" panose="020B0609040504020204" pitchFamily="49" charset="0"/>
                <a:ea typeface="SimSun" panose="02010600030101010101" pitchFamily="2" charset="-122"/>
              </a:rPr>
              <a:t>-----END PGP MESSAGE-----</a:t>
            </a:r>
            <a:endParaRPr lang="en-US" altLang="en-US" sz="1400" kern="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932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Message Digest: Integrity Checking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23</a:t>
            </a:fld>
            <a:r>
              <a:rPr lang="en-GB"/>
              <a:t> of 43</a:t>
            </a:r>
            <a:endParaRPr lang="en-GB" dirty="0"/>
          </a:p>
        </p:txBody>
      </p:sp>
      <p:sp>
        <p:nvSpPr>
          <p:cNvPr id="26627" name="Text Box 29"/>
          <p:cNvSpPr txBox="1">
            <a:spLocks noChangeArrowheads="1"/>
          </p:cNvSpPr>
          <p:nvPr/>
        </p:nvSpPr>
        <p:spPr bwMode="auto">
          <a:xfrm>
            <a:off x="990600" y="5973763"/>
            <a:ext cx="723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52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52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rgbClr val="0052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Tahoma" panose="020B0604030504040204" pitchFamily="34" charset="0"/>
              </a:rPr>
              <a:t>Hash failure detects tampering if message is altered</a:t>
            </a:r>
            <a:endParaRPr lang="en-AU" altLang="en-US" sz="2000" b="1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pic>
        <p:nvPicPr>
          <p:cNvPr id="2662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7710487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/>
              <a:t>Public key cryptography and RSA pioneered the concept of secure signatures.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I can “sign” a file with my private key.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I can publish my public key.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Anyone who receives the file can verify that it was signed by my public key.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The mathematics of the algorithm behind digital signatures ensures that it would be infeasible to forge a signature without having the correct private key.</a:t>
            </a:r>
          </a:p>
          <a:p>
            <a:endParaRPr lang="en-GB" sz="2400" dirty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Security Protocols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24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3748186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en-US" sz="2800" dirty="0"/>
              <a:t>Since long before the age of computers, cryptography was practiced between individuals who possessed a shared key.</a:t>
            </a:r>
          </a:p>
          <a:p>
            <a:pPr>
              <a:spcBef>
                <a:spcPts val="1800"/>
              </a:spcBef>
            </a:pPr>
            <a:r>
              <a:rPr lang="en-US" altLang="en-US" sz="2800" dirty="0"/>
              <a:t>The innovation of Public Key cryptography was to show how individuals could communicate securely without needing a pre-existing secure medium over which to share their keys.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7363" y="5445224"/>
            <a:ext cx="8229599" cy="1008112"/>
          </a:xfrm>
        </p:spPr>
        <p:txBody>
          <a:bodyPr/>
          <a:lstStyle/>
          <a:p>
            <a:pPr>
              <a:defRPr/>
            </a:pPr>
            <a:r>
              <a:rPr lang="en-US" altLang="en-US" sz="2400" i="1" dirty="0">
                <a:latin typeface="+mn-lt"/>
              </a:rPr>
              <a:t>Public key cryptography is really about the problem of authentication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25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3388146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800" dirty="0"/>
              <a:t>Public key cryptography solves the problem of providing the secure medium over which the initial shared secret key can be exchanged.</a:t>
            </a:r>
          </a:p>
          <a:p>
            <a:pPr>
              <a:spcBef>
                <a:spcPts val="1200"/>
              </a:spcBef>
            </a:pPr>
            <a:r>
              <a:rPr lang="en-US" altLang="en-US" sz="2800" dirty="0"/>
              <a:t>The real encryption still occurs with a shared, symmetric key.  The public key process only gives us a means of sharing this key over an insecure medium.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87364" y="5517232"/>
            <a:ext cx="8229600" cy="936054"/>
          </a:xfrm>
        </p:spPr>
        <p:txBody>
          <a:bodyPr/>
          <a:lstStyle/>
          <a:p>
            <a:r>
              <a:rPr lang="en-US" altLang="en-US" sz="2400" i="1" dirty="0"/>
              <a:t>Public key technology solves the key sharing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26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2740074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800" dirty="0"/>
              <a:t>How do you know that the person on the other end of the communication channel is who they say they are?</a:t>
            </a:r>
          </a:p>
          <a:p>
            <a:pPr>
              <a:spcBef>
                <a:spcPts val="1200"/>
              </a:spcBef>
            </a:pPr>
            <a:r>
              <a:rPr lang="en-US" altLang="en-US" sz="2800" b="1" i="1" dirty="0"/>
              <a:t>They can present their public key, but that proves nothing about their identity.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71791" y="5517232"/>
            <a:ext cx="8245172" cy="951929"/>
          </a:xfrm>
        </p:spPr>
        <p:txBody>
          <a:bodyPr/>
          <a:lstStyle/>
          <a:p>
            <a:r>
              <a:rPr lang="en-US" altLang="en-US" sz="2400" i="1" dirty="0"/>
              <a:t>Public key cryptography as described so far still has a missing link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27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18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7607" r="16296" b="66794"/>
          <a:stretch>
            <a:fillRect/>
          </a:stretch>
        </p:blipFill>
        <p:spPr bwMode="auto">
          <a:xfrm>
            <a:off x="940146" y="1852613"/>
            <a:ext cx="7315200" cy="3559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4"/>
          <p:cNvSpPr>
            <a:spLocks noGrp="1" noChangeArrowheads="1"/>
          </p:cNvSpPr>
          <p:nvPr>
            <p:ph idx="1"/>
          </p:nvPr>
        </p:nvSpPr>
        <p:spPr>
          <a:xfrm>
            <a:off x="485774" y="1509713"/>
            <a:ext cx="8223945" cy="685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800" dirty="0"/>
              <a:t>	Example: Mutual authentication and session key agreement via public keys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Security Protocols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28</a:t>
            </a:fld>
            <a:r>
              <a:rPr lang="en-GB"/>
              <a:t> of 43</a:t>
            </a:r>
            <a:endParaRPr lang="en-GB" dirty="0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755650" y="5300663"/>
            <a:ext cx="7708900" cy="115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rgbClr val="0052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52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rgbClr val="0052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Both Alice and Bob can be confident that the session key is a secret shared only by them, </a:t>
            </a:r>
            <a:r>
              <a:rPr lang="en-US" altLang="en-US" sz="1800" i="1" dirty="0">
                <a:solidFill>
                  <a:schemeClr val="tx1"/>
                </a:solidFill>
              </a:rPr>
              <a:t>provided that they have the correct public keys</a:t>
            </a:r>
            <a:r>
              <a:rPr lang="en-US" altLang="en-US" sz="1800" dirty="0">
                <a:solidFill>
                  <a:schemeClr val="tx1"/>
                </a:solidFill>
              </a:rPr>
              <a:t> - otherwise this method is vulnerable to attack by a third party impersonating Alice to Bob and Bob to Alice.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18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8" t="32498" r="16296" b="26689"/>
          <a:stretch>
            <a:fillRect/>
          </a:stretch>
        </p:blipFill>
        <p:spPr bwMode="auto">
          <a:xfrm>
            <a:off x="827584" y="1268760"/>
            <a:ext cx="7416825" cy="5238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29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</a:t>
            </a:r>
            <a:endParaRPr lang="en-US" dirty="0"/>
          </a:p>
          <a:p>
            <a:pPr lvl="1"/>
            <a:r>
              <a:rPr lang="en-US" dirty="0"/>
              <a:t>Explain the use of PKI as mechanisms in security protocols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384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8425" indent="0">
              <a:spcBef>
                <a:spcPct val="5000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</a:rPr>
              <a:t>The Man-in-the-Middle attack works when public keys all look the same, and people exchange keys directly.</a:t>
            </a:r>
          </a:p>
          <a:p>
            <a:pPr>
              <a:spcBef>
                <a:spcPct val="50000"/>
              </a:spcBef>
            </a:pPr>
            <a:r>
              <a:rPr lang="en-US" altLang="en-US" sz="2000" b="1" dirty="0">
                <a:solidFill>
                  <a:schemeClr val="accent2"/>
                </a:solidFill>
              </a:rPr>
              <a:t>Digital Certificates</a:t>
            </a:r>
            <a:r>
              <a:rPr lang="en-US" altLang="en-US" sz="2000" dirty="0">
                <a:solidFill>
                  <a:schemeClr val="tx1"/>
                </a:solidFill>
              </a:rPr>
              <a:t> are used to assure </a:t>
            </a:r>
            <a:r>
              <a:rPr lang="en-US" altLang="en-US" sz="2000" i="1" dirty="0">
                <a:solidFill>
                  <a:schemeClr val="tx1"/>
                </a:solidFill>
              </a:rPr>
              <a:t>authenticity </a:t>
            </a:r>
            <a:r>
              <a:rPr lang="en-US" altLang="en-US" sz="2000" dirty="0">
                <a:solidFill>
                  <a:schemeClr val="tx1"/>
                </a:solidFill>
              </a:rPr>
              <a:t>of the sender.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tx1"/>
                </a:solidFill>
              </a:rPr>
              <a:t>Issued by third parties: </a:t>
            </a:r>
            <a:r>
              <a:rPr lang="en-US" altLang="en-US" sz="2000" i="1" dirty="0">
                <a:solidFill>
                  <a:schemeClr val="tx1"/>
                </a:solidFill>
              </a:rPr>
              <a:t>certificate authorities</a:t>
            </a:r>
            <a:r>
              <a:rPr lang="en-US" altLang="en-US" sz="2000" dirty="0">
                <a:solidFill>
                  <a:schemeClr val="tx1"/>
                </a:solidFill>
              </a:rPr>
              <a:t> (CA).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tx1"/>
                </a:solidFill>
              </a:rPr>
              <a:t>Individuals and companies apply by sending CA their public key and identifying info.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tx1"/>
                </a:solidFill>
              </a:rPr>
              <a:t>CA verifies this info and creates a certificate containing public key and identifying info and encrypts this using its private key.</a:t>
            </a:r>
          </a:p>
          <a:p>
            <a:pPr>
              <a:spcBef>
                <a:spcPct val="50000"/>
              </a:spcBef>
            </a:pPr>
            <a:r>
              <a:rPr lang="en-US" altLang="en-US" sz="2000" dirty="0">
                <a:solidFill>
                  <a:schemeClr val="tx1"/>
                </a:solidFill>
              </a:rPr>
              <a:t>Usually have an expiration date and a confidence limit (“valid for transactions </a:t>
            </a:r>
            <a:r>
              <a:rPr lang="en-US" altLang="en-US" sz="2000" dirty="0">
                <a:solidFill>
                  <a:schemeClr val="tx1"/>
                </a:solidFill>
                <a:sym typeface="Symbol" panose="05050102010706020507" pitchFamily="18" charset="2"/>
              </a:rPr>
              <a:t> this amount”)</a:t>
            </a:r>
            <a:endParaRPr lang="en-US" altLang="en-US" sz="2000" dirty="0">
              <a:solidFill>
                <a:schemeClr val="tx1"/>
              </a:solidFill>
            </a:endParaRPr>
          </a:p>
          <a:p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Security Protocols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30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938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3118167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altLang="en-US" sz="2400" dirty="0"/>
              <a:t>The </a:t>
            </a: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certificate authority</a:t>
            </a:r>
            <a:r>
              <a:rPr lang="en-US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(CA) </a:t>
            </a:r>
            <a:r>
              <a:rPr lang="en-US" altLang="en-US" sz="2400" dirty="0"/>
              <a:t>is the final result in a long linkage of developments in applied cryptography that attempt to solve the problem of authentication.</a:t>
            </a:r>
          </a:p>
          <a:p>
            <a:pPr>
              <a:spcBef>
                <a:spcPts val="1200"/>
              </a:spcBef>
              <a:defRPr/>
            </a:pPr>
            <a:r>
              <a:rPr lang="en-US" altLang="en-US" sz="2400" dirty="0"/>
              <a:t>The CA is the foundation of the </a:t>
            </a: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Public Key Infrastructure (PKI)</a:t>
            </a:r>
          </a:p>
          <a:p>
            <a:pPr>
              <a:spcBef>
                <a:spcPts val="1200"/>
              </a:spcBef>
              <a:defRPr/>
            </a:pPr>
            <a:r>
              <a:rPr lang="en-US" altLang="en-US" sz="2400" dirty="0"/>
              <a:t>PKI means a hierarchy of CAs can be used to establish a “web of trust”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Certificate Authority (CA)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31</a:t>
            </a:fld>
            <a:r>
              <a:rPr lang="en-GB"/>
              <a:t> of 43</a:t>
            </a:r>
            <a:endParaRPr lang="en-GB" dirty="0"/>
          </a:p>
        </p:txBody>
      </p:sp>
      <p:grpSp>
        <p:nvGrpSpPr>
          <p:cNvPr id="34820" name="Group 3"/>
          <p:cNvGrpSpPr>
            <a:grpSpLocks/>
          </p:cNvGrpSpPr>
          <p:nvPr/>
        </p:nvGrpSpPr>
        <p:grpSpPr bwMode="auto">
          <a:xfrm>
            <a:off x="546100" y="5013176"/>
            <a:ext cx="8170863" cy="1295400"/>
            <a:chOff x="685800" y="5300663"/>
            <a:chExt cx="8171656" cy="1295400"/>
          </a:xfrm>
        </p:grpSpPr>
        <p:graphicFrame>
          <p:nvGraphicFramePr>
            <p:cNvPr id="34821" name="Object 4"/>
            <p:cNvGraphicFramePr>
              <a:graphicFrameLocks noChangeAspect="1"/>
            </p:cNvGraphicFramePr>
            <p:nvPr/>
          </p:nvGraphicFramePr>
          <p:xfrm>
            <a:off x="685800" y="5445125"/>
            <a:ext cx="1781175" cy="933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1781424" imgH="933580" progId="PBrush">
                    <p:embed/>
                  </p:oleObj>
                </mc:Choice>
                <mc:Fallback>
                  <p:oleObj name="Bitmap Image" r:id="rId2" imgW="1781424" imgH="933580" progId="PBrush">
                    <p:embed/>
                    <p:pic>
                      <p:nvPicPr>
                        <p:cNvPr id="34821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5800" y="5445125"/>
                          <a:ext cx="1781175" cy="933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4822" name="Picture 7" descr="C:\WINNT\Temp\netrust.gif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5300663"/>
              <a:ext cx="1047750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3" name="Picture 6" descr="C:\WINNT\Temp\verisign.gif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5549424"/>
              <a:ext cx="1371600" cy="72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4" name="Picture 4" descr="C:\WINNT\Temp\trustlogo.gif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256" y="5497036"/>
              <a:ext cx="1981200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5" name="Picture 5" descr="C:\WINNT\Temp\logo.gif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7536" y="5514182"/>
              <a:ext cx="1863725" cy="868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3603625"/>
          </a:xfrm>
        </p:spPr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altLang="en-US" sz="2400" dirty="0"/>
              <a:t>The CA’s public key becomes a public commodity, embedded in applications and operating systems.</a:t>
            </a:r>
          </a:p>
          <a:p>
            <a:pPr>
              <a:spcBef>
                <a:spcPts val="1200"/>
              </a:spcBef>
              <a:defRPr/>
            </a:pPr>
            <a:r>
              <a:rPr lang="en-US" altLang="en-US" sz="2400" dirty="0"/>
              <a:t>The CA’s </a:t>
            </a:r>
            <a:r>
              <a:rPr lang="en-US" alt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“root certificate” </a:t>
            </a:r>
            <a:r>
              <a:rPr lang="en-US" altLang="en-US" sz="2400" dirty="0"/>
              <a:t>forms a the root of a chain of public keys which can be used to verify the identity of any of the CA’s clients.</a:t>
            </a:r>
          </a:p>
          <a:p>
            <a:pPr>
              <a:spcBef>
                <a:spcPts val="1200"/>
              </a:spcBef>
              <a:defRPr/>
            </a:pPr>
            <a:r>
              <a:rPr lang="en-US" altLang="en-US" sz="2400" b="1" dirty="0">
                <a:solidFill>
                  <a:srgbClr val="0070C0"/>
                </a:solidFill>
              </a:rPr>
              <a:t>The PKI chain usually begins with a “self-signed”  certificate</a:t>
            </a:r>
          </a:p>
          <a:p>
            <a:pPr>
              <a:spcBef>
                <a:spcPts val="1200"/>
              </a:spcBef>
              <a:defRPr/>
            </a:pPr>
            <a:r>
              <a:rPr lang="en-US" altLang="en-US" sz="2400" dirty="0"/>
              <a:t>CAs are the key to authentication on the secure web.</a:t>
            </a:r>
          </a:p>
          <a:p>
            <a:endParaRPr lang="en-GB" sz="2400" dirty="0"/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32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a typeface="ＭＳ Ｐゴシック" panose="020B0600070205080204" pitchFamily="34" charset="-128"/>
              </a:rPr>
              <a:t>Role of Certification Authority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33</a:t>
            </a:fld>
            <a:r>
              <a:rPr lang="en-GB"/>
              <a:t> of 43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683568" y="1700808"/>
            <a:ext cx="7848600" cy="4648200"/>
            <a:chOff x="457200" y="1447800"/>
            <a:chExt cx="7848600" cy="4648200"/>
          </a:xfrm>
        </p:grpSpPr>
        <p:sp>
          <p:nvSpPr>
            <p:cNvPr id="5" name="Text Box 2"/>
            <p:cNvSpPr txBox="1">
              <a:spLocks noChangeArrowheads="1"/>
            </p:cNvSpPr>
            <p:nvPr/>
          </p:nvSpPr>
          <p:spPr bwMode="auto">
            <a:xfrm>
              <a:off x="457200" y="2133600"/>
              <a:ext cx="1600200" cy="46672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ja-JP">
                  <a:ea typeface="Osaka"/>
                  <a:cs typeface="Osaka"/>
                </a:rPr>
                <a:t>Sender</a:t>
              </a:r>
            </a:p>
          </p:txBody>
        </p:sp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1371600" y="4267200"/>
              <a:ext cx="1447800" cy="762000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ja-JP">
                  <a:ea typeface="Osaka"/>
                  <a:cs typeface="Osaka"/>
                </a:rPr>
                <a:t>CA</a:t>
              </a:r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2133600" y="2360613"/>
              <a:ext cx="2057400" cy="1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4419600" y="4343400"/>
              <a:ext cx="1600200" cy="650875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ja-JP">
                  <a:ea typeface="Osaka"/>
                  <a:cs typeface="Osaka"/>
                </a:rPr>
                <a:t>CA Public Key</a:t>
              </a: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>
              <a:off x="2819400" y="4648200"/>
              <a:ext cx="16002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3962400" y="1447800"/>
              <a:ext cx="1588" cy="464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 flipV="1">
              <a:off x="5181600" y="3810000"/>
              <a:ext cx="1588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4495800" y="3124200"/>
              <a:ext cx="1524000" cy="65087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ja-JP" dirty="0">
                  <a:ea typeface="Osaka"/>
                  <a:cs typeface="Osaka"/>
                </a:rPr>
                <a:t>Sender Public Key</a:t>
              </a: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4191000" y="2133600"/>
              <a:ext cx="2057400" cy="376238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ja-JP" dirty="0">
                  <a:ea typeface="Osaka"/>
                  <a:cs typeface="Osaka"/>
                </a:rPr>
                <a:t>Signed Document</a:t>
              </a:r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auto">
            <a:xfrm flipV="1">
              <a:off x="5181600" y="2514600"/>
              <a:ext cx="158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6248400" y="2362200"/>
              <a:ext cx="6096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6934200" y="2057400"/>
              <a:ext cx="1219200" cy="65087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ja-JP">
                  <a:ea typeface="Osaka"/>
                  <a:cs typeface="Osaka"/>
                </a:rPr>
                <a:t>Decrypt Message</a:t>
              </a:r>
            </a:p>
          </p:txBody>
        </p:sp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6781800" y="4343400"/>
              <a:ext cx="1524000" cy="466725"/>
            </a:xfrm>
            <a:prstGeom prst="rect">
              <a:avLst/>
            </a:prstGeom>
            <a:solidFill>
              <a:srgbClr val="66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ja-JP">
                  <a:ea typeface="Osaka"/>
                  <a:cs typeface="Osaka"/>
                </a:rPr>
                <a:t>Recipient</a:t>
              </a: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7543800" y="2743200"/>
              <a:ext cx="1588" cy="1524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03319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/>
              <a:t>In PKI a Certification Authority (CA) validates keys.</a:t>
            </a:r>
          </a:p>
          <a:p>
            <a:pPr lvl="1">
              <a:spcBef>
                <a:spcPts val="600"/>
              </a:spcBef>
            </a:pPr>
            <a:r>
              <a:rPr lang="en-US" altLang="en-US" sz="1800" dirty="0"/>
              <a:t>Checks real-world credentials,</a:t>
            </a:r>
          </a:p>
          <a:p>
            <a:pPr lvl="1">
              <a:spcBef>
                <a:spcPts val="600"/>
              </a:spcBef>
            </a:pPr>
            <a:r>
              <a:rPr lang="en-US" altLang="en-US" sz="1800" dirty="0"/>
              <a:t>Gets key from user in person,</a:t>
            </a:r>
          </a:p>
          <a:p>
            <a:pPr lvl="1">
              <a:spcBef>
                <a:spcPts val="600"/>
              </a:spcBef>
            </a:pPr>
            <a:r>
              <a:rPr lang="en-US" altLang="en-US" sz="1800" dirty="0"/>
              <a:t>Signs Certificate (“cert”) validating key.</a:t>
            </a:r>
          </a:p>
          <a:p>
            <a:pPr>
              <a:spcBef>
                <a:spcPts val="1200"/>
              </a:spcBef>
            </a:pPr>
            <a:r>
              <a:rPr lang="en-US" altLang="en-US" sz="2400" dirty="0"/>
              <a:t>Then a certificate is attached to assure an end point that an entity is who it claims to be:</a:t>
            </a:r>
          </a:p>
          <a:p>
            <a:pPr lvl="1">
              <a:spcBef>
                <a:spcPts val="600"/>
              </a:spcBef>
            </a:pPr>
            <a:r>
              <a:rPr lang="en-US" altLang="en-US" sz="1800" dirty="0"/>
              <a:t>If the end point trusts the CA, then it will trust that entity and who it claim to be. 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>
                <a:solidFill>
                  <a:srgbClr val="0070C0"/>
                </a:solidFill>
              </a:rPr>
              <a:t>The CA solves the problem of authentication by trusted referral.</a:t>
            </a:r>
          </a:p>
          <a:p>
            <a:pPr lvl="1">
              <a:spcBef>
                <a:spcPts val="600"/>
              </a:spcBef>
            </a:pPr>
            <a:endParaRPr lang="en-US" altLang="en-US" sz="1800" dirty="0"/>
          </a:p>
          <a:p>
            <a:endParaRPr lang="en-GB" sz="2400" dirty="0"/>
          </a:p>
        </p:txBody>
      </p:sp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Public Key Infrastructure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34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rgbClr val="0052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52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rgbClr val="0052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SG" altLang="en-US" sz="1800">
              <a:solidFill>
                <a:schemeClr val="tx1"/>
              </a:solidFill>
            </a:endParaRP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4483100" y="6219497"/>
            <a:ext cx="4445000" cy="277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rgbClr val="0052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52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rgbClr val="0052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200" b="1" dirty="0">
                <a:solidFill>
                  <a:schemeClr val="tx1"/>
                </a:solidFill>
              </a:rPr>
              <a:t>From FORD &amp; BAUM, </a:t>
            </a:r>
            <a:r>
              <a:rPr lang="en-US" altLang="en-US" sz="1200" b="1" i="1" dirty="0">
                <a:solidFill>
                  <a:schemeClr val="tx1"/>
                </a:solidFill>
              </a:rPr>
              <a:t>SECURE ELECTRON</a:t>
            </a:r>
            <a:r>
              <a:rPr lang="en-US" altLang="en-US" sz="800" b="1" i="1" dirty="0">
                <a:solidFill>
                  <a:schemeClr val="tx1"/>
                </a:solidFill>
              </a:rPr>
              <a:t> </a:t>
            </a:r>
            <a:r>
              <a:rPr lang="en-US" altLang="en-US" sz="1200" b="1" i="1" dirty="0">
                <a:solidFill>
                  <a:schemeClr val="tx1"/>
                </a:solidFill>
              </a:rPr>
              <a:t>IC COMMERCE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31787" y="1753394"/>
            <a:ext cx="8302625" cy="4159250"/>
            <a:chOff x="457200" y="1981200"/>
            <a:chExt cx="8302625" cy="4159250"/>
          </a:xfrm>
        </p:grpSpPr>
        <p:pic>
          <p:nvPicPr>
            <p:cNvPr id="36867" name="Picture 3" descr="cer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2362200"/>
              <a:ext cx="5711825" cy="377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69" name="Text Box 5"/>
            <p:cNvSpPr txBox="1">
              <a:spLocks noChangeArrowheads="1"/>
            </p:cNvSpPr>
            <p:nvPr/>
          </p:nvSpPr>
          <p:spPr bwMode="auto">
            <a:xfrm>
              <a:off x="457200" y="4953000"/>
              <a:ext cx="2592388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hlink"/>
                  </a:solidFill>
                </a:rPr>
                <a:t>1.  USE CA’S PUBLIC KEY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hlink"/>
                  </a:solidFill>
                </a:rPr>
                <a:t>     TO VERIFY CERTIFICATE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hlink"/>
                  </a:solidFill>
                </a:rPr>
                <a:t>     IS GENUINE AND HAS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solidFill>
                    <a:schemeClr val="hlink"/>
                  </a:solidFill>
                </a:rPr>
                <a:t>     NOT BEEN ALTERED.</a:t>
              </a:r>
              <a:endParaRPr lang="en-US" altLang="en-US" sz="1000" b="1">
                <a:solidFill>
                  <a:schemeClr val="hlink"/>
                </a:solidFill>
              </a:endParaRPr>
            </a:p>
          </p:txBody>
        </p:sp>
        <p:sp>
          <p:nvSpPr>
            <p:cNvPr id="36870" name="Rectangle 6"/>
            <p:cNvSpPr>
              <a:spLocks noChangeArrowheads="1"/>
            </p:cNvSpPr>
            <p:nvPr/>
          </p:nvSpPr>
          <p:spPr bwMode="auto">
            <a:xfrm>
              <a:off x="533400" y="4267200"/>
              <a:ext cx="1931988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2.  VERIFY THAT CA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     NAME MATCHES.</a:t>
              </a:r>
            </a:p>
          </p:txBody>
        </p:sp>
        <p:sp>
          <p:nvSpPr>
            <p:cNvPr id="36871" name="Rectangle 7"/>
            <p:cNvSpPr>
              <a:spLocks noChangeArrowheads="1"/>
            </p:cNvSpPr>
            <p:nvPr/>
          </p:nvSpPr>
          <p:spPr bwMode="auto">
            <a:xfrm>
              <a:off x="685800" y="3429000"/>
              <a:ext cx="1931988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3.  VERIFY IDENTITY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     OF SENDER.</a:t>
              </a:r>
            </a:p>
          </p:txBody>
        </p:sp>
        <p:sp>
          <p:nvSpPr>
            <p:cNvPr id="36872" name="Rectangle 8"/>
            <p:cNvSpPr>
              <a:spLocks noChangeArrowheads="1"/>
            </p:cNvSpPr>
            <p:nvPr/>
          </p:nvSpPr>
          <p:spPr bwMode="auto">
            <a:xfrm>
              <a:off x="1295400" y="2362200"/>
              <a:ext cx="2468563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4.  DECRYPT SENDER’S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     MESSAGE USING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     SENDER’S PUBLIC KEY</a:t>
              </a:r>
            </a:p>
          </p:txBody>
        </p:sp>
        <p:sp>
          <p:nvSpPr>
            <p:cNvPr id="36873" name="Rectangle 9"/>
            <p:cNvSpPr>
              <a:spLocks noChangeArrowheads="1"/>
            </p:cNvSpPr>
            <p:nvPr/>
          </p:nvSpPr>
          <p:spPr bwMode="auto">
            <a:xfrm>
              <a:off x="4191000" y="1981200"/>
              <a:ext cx="2238375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0.  CA AUTHENTICATES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     SENDER, DIGITALLY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b="1" dirty="0">
                  <a:solidFill>
                    <a:schemeClr val="hlink"/>
                  </a:solidFill>
                </a:rPr>
                <a:t>     SIGNS CERTIFICATE</a:t>
              </a:r>
            </a:p>
          </p:txBody>
        </p:sp>
        <p:sp>
          <p:nvSpPr>
            <p:cNvPr id="36874" name="Line 10"/>
            <p:cNvSpPr>
              <a:spLocks noChangeShapeType="1"/>
            </p:cNvSpPr>
            <p:nvPr/>
          </p:nvSpPr>
          <p:spPr bwMode="auto">
            <a:xfrm>
              <a:off x="6248400" y="2743200"/>
              <a:ext cx="914400" cy="1066800"/>
            </a:xfrm>
            <a:prstGeom prst="line">
              <a:avLst/>
            </a:prstGeom>
            <a:noFill/>
            <a:ln w="38100" cap="rnd">
              <a:solidFill>
                <a:srgbClr val="FF00FF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GB"/>
            </a:p>
          </p:txBody>
        </p:sp>
        <p:sp>
          <p:nvSpPr>
            <p:cNvPr id="36875" name="Line 11"/>
            <p:cNvSpPr>
              <a:spLocks noChangeShapeType="1"/>
            </p:cNvSpPr>
            <p:nvPr/>
          </p:nvSpPr>
          <p:spPr bwMode="auto">
            <a:xfrm>
              <a:off x="2590800" y="3810000"/>
              <a:ext cx="1371600" cy="76200"/>
            </a:xfrm>
            <a:prstGeom prst="line">
              <a:avLst/>
            </a:prstGeom>
            <a:noFill/>
            <a:ln w="38100" cap="rnd">
              <a:solidFill>
                <a:srgbClr val="FF00FF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GB"/>
            </a:p>
          </p:txBody>
        </p:sp>
        <p:sp>
          <p:nvSpPr>
            <p:cNvPr id="36876" name="Line 12"/>
            <p:cNvSpPr>
              <a:spLocks noChangeShapeType="1"/>
            </p:cNvSpPr>
            <p:nvPr/>
          </p:nvSpPr>
          <p:spPr bwMode="auto">
            <a:xfrm>
              <a:off x="3200400" y="3124200"/>
              <a:ext cx="1981200" cy="1066800"/>
            </a:xfrm>
            <a:prstGeom prst="line">
              <a:avLst/>
            </a:prstGeom>
            <a:noFill/>
            <a:ln w="38100" cap="rnd">
              <a:solidFill>
                <a:srgbClr val="FF00FF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GB"/>
            </a:p>
          </p:txBody>
        </p:sp>
        <p:sp>
          <p:nvSpPr>
            <p:cNvPr id="36877" name="Line 13"/>
            <p:cNvSpPr>
              <a:spLocks noChangeShapeType="1"/>
            </p:cNvSpPr>
            <p:nvPr/>
          </p:nvSpPr>
          <p:spPr bwMode="auto">
            <a:xfrm>
              <a:off x="2667000" y="4648200"/>
              <a:ext cx="1235075" cy="228600"/>
            </a:xfrm>
            <a:prstGeom prst="line">
              <a:avLst/>
            </a:prstGeom>
            <a:noFill/>
            <a:ln w="38100" cap="rnd">
              <a:solidFill>
                <a:srgbClr val="FF00FF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GB"/>
            </a:p>
          </p:txBody>
        </p:sp>
        <p:sp>
          <p:nvSpPr>
            <p:cNvPr id="36878" name="Line 14"/>
            <p:cNvSpPr>
              <a:spLocks noChangeShapeType="1"/>
            </p:cNvSpPr>
            <p:nvPr/>
          </p:nvSpPr>
          <p:spPr bwMode="auto">
            <a:xfrm>
              <a:off x="2895600" y="5562600"/>
              <a:ext cx="1066800" cy="7620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GB"/>
            </a:p>
          </p:txBody>
        </p:sp>
        <p:sp>
          <p:nvSpPr>
            <p:cNvPr id="36879" name="Line 15"/>
            <p:cNvSpPr>
              <a:spLocks noChangeShapeType="1"/>
            </p:cNvSpPr>
            <p:nvPr/>
          </p:nvSpPr>
          <p:spPr bwMode="auto">
            <a:xfrm flipH="1">
              <a:off x="5638800" y="2743200"/>
              <a:ext cx="609600" cy="1143000"/>
            </a:xfrm>
            <a:prstGeom prst="line">
              <a:avLst/>
            </a:prstGeom>
            <a:noFill/>
            <a:ln w="38100" cap="rnd">
              <a:solidFill>
                <a:srgbClr val="FF00FF"/>
              </a:solidFill>
              <a:prstDash val="sysDot"/>
              <a:round/>
              <a:headEnd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GB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Digital Certificate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35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4540274"/>
          </a:xfrm>
        </p:spPr>
        <p:txBody>
          <a:bodyPr/>
          <a:lstStyle/>
          <a:p>
            <a:pPr defTabSz="762000"/>
            <a:r>
              <a:rPr lang="en-US" altLang="en-US" sz="2000" dirty="0"/>
              <a:t>Public Key Algorithms are ‘computationally intensive’</a:t>
            </a:r>
          </a:p>
          <a:p>
            <a:pPr lvl="1" defTabSz="762000"/>
            <a:r>
              <a:rPr lang="en-US" altLang="en-US" sz="2000" dirty="0"/>
              <a:t>1000 times slower on average than symmetric systems. </a:t>
            </a:r>
          </a:p>
          <a:p>
            <a:pPr defTabSz="762000"/>
            <a:r>
              <a:rPr lang="en-US" altLang="en-US" sz="2000" dirty="0"/>
              <a:t>Conventional Algorithms require secure key exchange</a:t>
            </a:r>
          </a:p>
          <a:p>
            <a:pPr lvl="1" defTabSz="762000"/>
            <a:r>
              <a:rPr lang="en-US" altLang="en-US" sz="2000" dirty="0"/>
              <a:t>If the key is intercepted, confidentiality will be compromised</a:t>
            </a:r>
          </a:p>
          <a:p>
            <a:pPr lvl="1">
              <a:spcBef>
                <a:spcPct val="50000"/>
              </a:spcBef>
              <a:buNone/>
            </a:pPr>
            <a:r>
              <a:rPr lang="en-US" altLang="en-US" sz="2000" dirty="0">
                <a:solidFill>
                  <a:schemeClr val="tx1"/>
                </a:solidFill>
              </a:rPr>
              <a:t>So ...</a:t>
            </a:r>
          </a:p>
          <a:p>
            <a:pPr lvl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Generate a symmetric ‘session key’</a:t>
            </a:r>
          </a:p>
          <a:p>
            <a:pPr lvl="2"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/>
              <a:t>Used only for this communication session</a:t>
            </a:r>
          </a:p>
          <a:p>
            <a:pPr lvl="2">
              <a:spcBef>
                <a:spcPct val="15000"/>
              </a:spcBef>
              <a:buFont typeface="Wingdings" panose="05000000000000000000" pitchFamily="2" charset="2"/>
              <a:buChar char="ü"/>
            </a:pPr>
            <a:r>
              <a:rPr lang="en-US" altLang="en-US" sz="2000" dirty="0"/>
              <a:t>Random number</a:t>
            </a:r>
          </a:p>
          <a:p>
            <a:pPr lvl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Use public key to encrypt </a:t>
            </a:r>
          </a:p>
          <a:p>
            <a:pPr lvl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Then use the session key to exchange data</a:t>
            </a:r>
            <a:endParaRPr lang="en-US" altLang="en-US" sz="2000" dirty="0"/>
          </a:p>
          <a:p>
            <a:endParaRPr lang="en-GB" sz="2000" dirty="0"/>
          </a:p>
        </p:txBody>
      </p:sp>
      <p:sp>
        <p:nvSpPr>
          <p:cNvPr id="399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Mechanisms to Protocols: </a:t>
            </a:r>
            <a:br>
              <a:rPr lang="en-US" altLang="en-US" dirty="0"/>
            </a:br>
            <a:r>
              <a:rPr lang="en-US" altLang="en-US" dirty="0"/>
              <a:t>Session Keys</a:t>
            </a:r>
            <a:endParaRPr lang="en-GB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36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7" name="Group 30"/>
          <p:cNvGrpSpPr>
            <a:grpSpLocks/>
          </p:cNvGrpSpPr>
          <p:nvPr/>
        </p:nvGrpSpPr>
        <p:grpSpPr bwMode="auto">
          <a:xfrm>
            <a:off x="827584" y="2060574"/>
            <a:ext cx="1981200" cy="3686175"/>
            <a:chOff x="672" y="1392"/>
            <a:chExt cx="1248" cy="2322"/>
          </a:xfrm>
        </p:grpSpPr>
        <p:sp>
          <p:nvSpPr>
            <p:cNvPr id="41994" name="Text Box 5"/>
            <p:cNvSpPr txBox="1">
              <a:spLocks noChangeArrowheads="1"/>
            </p:cNvSpPr>
            <p:nvPr/>
          </p:nvSpPr>
          <p:spPr bwMode="auto">
            <a:xfrm>
              <a:off x="672" y="1392"/>
              <a:ext cx="1248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Application</a:t>
              </a:r>
            </a:p>
          </p:txBody>
        </p:sp>
        <p:sp>
          <p:nvSpPr>
            <p:cNvPr id="41995" name="Text Box 6"/>
            <p:cNvSpPr txBox="1">
              <a:spLocks noChangeArrowheads="1"/>
            </p:cNvSpPr>
            <p:nvPr/>
          </p:nvSpPr>
          <p:spPr bwMode="auto">
            <a:xfrm>
              <a:off x="864" y="1920"/>
              <a:ext cx="768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SSL</a:t>
              </a:r>
            </a:p>
          </p:txBody>
        </p:sp>
        <p:sp>
          <p:nvSpPr>
            <p:cNvPr id="41996" name="Text Box 7"/>
            <p:cNvSpPr txBox="1">
              <a:spLocks noChangeArrowheads="1"/>
            </p:cNvSpPr>
            <p:nvPr/>
          </p:nvSpPr>
          <p:spPr bwMode="auto">
            <a:xfrm>
              <a:off x="912" y="2448"/>
              <a:ext cx="720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TCP</a:t>
              </a:r>
            </a:p>
          </p:txBody>
        </p:sp>
        <p:sp>
          <p:nvSpPr>
            <p:cNvPr id="41997" name="Text Box 8"/>
            <p:cNvSpPr txBox="1">
              <a:spLocks noChangeArrowheads="1"/>
            </p:cNvSpPr>
            <p:nvPr/>
          </p:nvSpPr>
          <p:spPr bwMode="auto">
            <a:xfrm>
              <a:off x="912" y="2976"/>
              <a:ext cx="672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IP</a:t>
              </a:r>
            </a:p>
          </p:txBody>
        </p:sp>
        <p:sp>
          <p:nvSpPr>
            <p:cNvPr id="41998" name="Text Box 9"/>
            <p:cNvSpPr txBox="1">
              <a:spLocks noChangeArrowheads="1"/>
            </p:cNvSpPr>
            <p:nvPr/>
          </p:nvSpPr>
          <p:spPr bwMode="auto">
            <a:xfrm>
              <a:off x="720" y="3456"/>
              <a:ext cx="1152" cy="25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2000">
                  <a:solidFill>
                    <a:schemeClr val="tx1"/>
                  </a:solidFill>
                </a:rPr>
                <a:t>Data Link</a:t>
              </a:r>
            </a:p>
          </p:txBody>
        </p:sp>
        <p:grpSp>
          <p:nvGrpSpPr>
            <p:cNvPr id="41999" name="Group 20"/>
            <p:cNvGrpSpPr>
              <a:grpSpLocks/>
            </p:cNvGrpSpPr>
            <p:nvPr/>
          </p:nvGrpSpPr>
          <p:grpSpPr bwMode="auto">
            <a:xfrm>
              <a:off x="1152" y="2736"/>
              <a:ext cx="192" cy="192"/>
              <a:chOff x="1152" y="1680"/>
              <a:chExt cx="192" cy="192"/>
            </a:xfrm>
          </p:grpSpPr>
          <p:sp>
            <p:nvSpPr>
              <p:cNvPr id="42009" name="Line 16"/>
              <p:cNvSpPr>
                <a:spLocks noChangeShapeType="1"/>
              </p:cNvSpPr>
              <p:nvPr/>
            </p:nvSpPr>
            <p:spPr bwMode="auto">
              <a:xfrm flipV="1">
                <a:off x="1152" y="16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2010" name="Line 19"/>
              <p:cNvSpPr>
                <a:spLocks noChangeShapeType="1"/>
              </p:cNvSpPr>
              <p:nvPr/>
            </p:nvSpPr>
            <p:spPr bwMode="auto">
              <a:xfrm flipV="1">
                <a:off x="1344" y="16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2000" name="Group 21"/>
            <p:cNvGrpSpPr>
              <a:grpSpLocks/>
            </p:cNvGrpSpPr>
            <p:nvPr/>
          </p:nvGrpSpPr>
          <p:grpSpPr bwMode="auto">
            <a:xfrm>
              <a:off x="1152" y="1680"/>
              <a:ext cx="192" cy="192"/>
              <a:chOff x="1152" y="1680"/>
              <a:chExt cx="192" cy="192"/>
            </a:xfrm>
          </p:grpSpPr>
          <p:sp>
            <p:nvSpPr>
              <p:cNvPr id="42007" name="Line 22"/>
              <p:cNvSpPr>
                <a:spLocks noChangeShapeType="1"/>
              </p:cNvSpPr>
              <p:nvPr/>
            </p:nvSpPr>
            <p:spPr bwMode="auto">
              <a:xfrm flipV="1">
                <a:off x="1152" y="16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2008" name="Line 23"/>
              <p:cNvSpPr>
                <a:spLocks noChangeShapeType="1"/>
              </p:cNvSpPr>
              <p:nvPr/>
            </p:nvSpPr>
            <p:spPr bwMode="auto">
              <a:xfrm flipV="1">
                <a:off x="1344" y="16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2001" name="Group 24"/>
            <p:cNvGrpSpPr>
              <a:grpSpLocks/>
            </p:cNvGrpSpPr>
            <p:nvPr/>
          </p:nvGrpSpPr>
          <p:grpSpPr bwMode="auto">
            <a:xfrm>
              <a:off x="1152" y="3264"/>
              <a:ext cx="192" cy="192"/>
              <a:chOff x="1152" y="1680"/>
              <a:chExt cx="192" cy="192"/>
            </a:xfrm>
          </p:grpSpPr>
          <p:sp>
            <p:nvSpPr>
              <p:cNvPr id="42005" name="Line 25"/>
              <p:cNvSpPr>
                <a:spLocks noChangeShapeType="1"/>
              </p:cNvSpPr>
              <p:nvPr/>
            </p:nvSpPr>
            <p:spPr bwMode="auto">
              <a:xfrm flipV="1">
                <a:off x="1152" y="16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2006" name="Line 26"/>
              <p:cNvSpPr>
                <a:spLocks noChangeShapeType="1"/>
              </p:cNvSpPr>
              <p:nvPr/>
            </p:nvSpPr>
            <p:spPr bwMode="auto">
              <a:xfrm flipV="1">
                <a:off x="1344" y="16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grpSp>
          <p:nvGrpSpPr>
            <p:cNvPr id="42002" name="Group 27"/>
            <p:cNvGrpSpPr>
              <a:grpSpLocks/>
            </p:cNvGrpSpPr>
            <p:nvPr/>
          </p:nvGrpSpPr>
          <p:grpSpPr bwMode="auto">
            <a:xfrm>
              <a:off x="1152" y="2208"/>
              <a:ext cx="192" cy="192"/>
              <a:chOff x="1152" y="1680"/>
              <a:chExt cx="192" cy="192"/>
            </a:xfrm>
          </p:grpSpPr>
          <p:sp>
            <p:nvSpPr>
              <p:cNvPr id="42003" name="Line 28"/>
              <p:cNvSpPr>
                <a:spLocks noChangeShapeType="1"/>
              </p:cNvSpPr>
              <p:nvPr/>
            </p:nvSpPr>
            <p:spPr bwMode="auto">
              <a:xfrm flipV="1">
                <a:off x="1152" y="16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42004" name="Line 29"/>
              <p:cNvSpPr>
                <a:spLocks noChangeShapeType="1"/>
              </p:cNvSpPr>
              <p:nvPr/>
            </p:nvSpPr>
            <p:spPr bwMode="auto">
              <a:xfrm flipV="1">
                <a:off x="1344" y="1680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/>
              </a:p>
            </p:txBody>
          </p:sp>
        </p:grpSp>
      </p:grpSp>
      <p:grpSp>
        <p:nvGrpSpPr>
          <p:cNvPr id="41989" name="Group 33"/>
          <p:cNvGrpSpPr>
            <a:grpSpLocks/>
          </p:cNvGrpSpPr>
          <p:nvPr/>
        </p:nvGrpSpPr>
        <p:grpSpPr bwMode="auto">
          <a:xfrm>
            <a:off x="3276600" y="2209800"/>
            <a:ext cx="2971439" cy="3886200"/>
            <a:chOff x="0" y="0"/>
            <a:chExt cx="5760" cy="316"/>
          </a:xfrm>
        </p:grpSpPr>
        <p:sp>
          <p:nvSpPr>
            <p:cNvPr id="41990" name="Rectangle 34"/>
            <p:cNvSpPr>
              <a:spLocks noChangeArrowheads="1"/>
            </p:cNvSpPr>
            <p:nvPr/>
          </p:nvSpPr>
          <p:spPr bwMode="auto">
            <a:xfrm>
              <a:off x="0" y="0"/>
              <a:ext cx="5760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41992" name="Rectangle 36"/>
            <p:cNvSpPr>
              <a:spLocks noChangeArrowheads="1"/>
            </p:cNvSpPr>
            <p:nvPr/>
          </p:nvSpPr>
          <p:spPr bwMode="auto">
            <a:xfrm>
              <a:off x="0" y="0"/>
              <a:ext cx="5760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rgbClr val="00528B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rgbClr val="00528B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>
                  <a:solidFill>
                    <a:srgbClr val="00528B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-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Times" panose="02020603050405020304" pitchFamily="18" charset="0"/>
                <a:buChar char="•"/>
                <a:defRPr sz="1600">
                  <a:solidFill>
                    <a:srgbClr val="00528B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SG" altLang="en-US" sz="1800">
                <a:solidFill>
                  <a:schemeClr val="tx1"/>
                </a:solidFill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50568" y="2060574"/>
            <a:ext cx="5109864" cy="4162425"/>
          </a:xfrm>
        </p:spPr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SSL is a commonly-used protocol for managing the security of message transmission.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TLS is the IETF standard version of SSL. 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SSL is a layer between the application and TCP layers</a:t>
            </a:r>
          </a:p>
          <a:p>
            <a:endParaRPr lang="en-GB" sz="2400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5B1868"/>
                </a:solidFill>
              </a:rPr>
              <a:t>Secure Sockets Layer (SSL)</a:t>
            </a:r>
            <a:br>
              <a:rPr lang="en-US" altLang="en-US" dirty="0">
                <a:solidFill>
                  <a:srgbClr val="5B1868"/>
                </a:solidFill>
              </a:rPr>
            </a:br>
            <a:r>
              <a:rPr lang="en-US" altLang="en-US" dirty="0">
                <a:solidFill>
                  <a:srgbClr val="5B1868"/>
                </a:solidFill>
              </a:rPr>
              <a:t>Transport Layer Security (TLS)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37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5625" indent="-457200">
              <a:buFontTx/>
              <a:buAutoNum type="arabicPeriod"/>
            </a:pPr>
            <a:r>
              <a:rPr lang="en-US" altLang="en-US" sz="2400" dirty="0"/>
              <a:t>Client requests secure session with web site and sends a random “challenge string” </a:t>
            </a:r>
          </a:p>
          <a:p>
            <a:pPr marL="555625" indent="-457200">
              <a:buFontTx/>
              <a:buAutoNum type="arabicPeriod"/>
            </a:pPr>
            <a:r>
              <a:rPr lang="en-US" altLang="en-US" sz="2400" dirty="0"/>
              <a:t>Web site sends its certificate containing its public key plus identity</a:t>
            </a:r>
          </a:p>
          <a:p>
            <a:pPr marL="555625" indent="-457200">
              <a:buFontTx/>
              <a:buAutoNum type="arabicPeriod"/>
            </a:pPr>
            <a:r>
              <a:rPr lang="en-US" altLang="en-US" sz="2400" dirty="0"/>
              <a:t>Client checks certificate, authenticates server</a:t>
            </a:r>
          </a:p>
          <a:p>
            <a:pPr marL="555625" indent="-457200">
              <a:buFontTx/>
              <a:buAutoNum type="arabicPeriod"/>
            </a:pPr>
            <a:r>
              <a:rPr lang="en-US" altLang="en-US" sz="2400" dirty="0"/>
              <a:t>Client sends its certificate, plus encrypted session key and signed connection ID</a:t>
            </a:r>
          </a:p>
          <a:p>
            <a:pPr marL="555625" indent="-457200">
              <a:buFontTx/>
              <a:buAutoNum type="arabicPeriod"/>
            </a:pPr>
            <a:r>
              <a:rPr lang="en-US" altLang="en-US" sz="2400" dirty="0"/>
              <a:t>Sever sends signed challenge string, session ID </a:t>
            </a:r>
          </a:p>
          <a:p>
            <a:pPr marL="555625" indent="-457200">
              <a:buFontTx/>
              <a:buAutoNum type="arabicPeriod"/>
            </a:pPr>
            <a:r>
              <a:rPr lang="en-US" altLang="en-US" sz="2400" dirty="0"/>
              <a:t>Client and server communicate using session key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SSL Overview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38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39</a:t>
            </a:fld>
            <a:r>
              <a:rPr lang="en-GB"/>
              <a:t> of 43</a:t>
            </a:r>
            <a:endParaRPr lang="en-GB" dirty="0"/>
          </a:p>
        </p:txBody>
      </p:sp>
      <p:pic>
        <p:nvPicPr>
          <p:cNvPr id="4403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04069"/>
            <a:ext cx="8224838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8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8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sz="2400" dirty="0"/>
              <a:t>Digital Signature</a:t>
            </a:r>
          </a:p>
          <a:p>
            <a:pPr lvl="1"/>
            <a:r>
              <a:rPr lang="en-US" sz="2400" dirty="0"/>
              <a:t>Message Digest</a:t>
            </a:r>
          </a:p>
          <a:p>
            <a:pPr lvl="1"/>
            <a:r>
              <a:rPr lang="en-US" sz="2400" dirty="0"/>
              <a:t>Certificate Authority</a:t>
            </a:r>
          </a:p>
          <a:p>
            <a:pPr lvl="1"/>
            <a:r>
              <a:rPr lang="en-US" sz="2400" dirty="0"/>
              <a:t>Digital Certificate</a:t>
            </a:r>
          </a:p>
          <a:p>
            <a:endParaRPr lang="en-GB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4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87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836712"/>
            <a:ext cx="392430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ounded Rectangular Callout 1"/>
          <p:cNvSpPr>
            <a:spLocks noChangeArrowheads="1"/>
          </p:cNvSpPr>
          <p:nvPr/>
        </p:nvSpPr>
        <p:spPr bwMode="auto">
          <a:xfrm>
            <a:off x="821040" y="3789363"/>
            <a:ext cx="1152525" cy="1008062"/>
          </a:xfrm>
          <a:prstGeom prst="wedgeRoundRectCallout">
            <a:avLst>
              <a:gd name="adj1" fmla="val 128764"/>
              <a:gd name="adj2" fmla="val -64986"/>
              <a:gd name="adj3" fmla="val 1666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 err="1"/>
              <a:t>AnotherRandom</a:t>
            </a:r>
            <a:r>
              <a:rPr lang="en-GB" altLang="en-US" dirty="0"/>
              <a:t> Number</a:t>
            </a:r>
          </a:p>
        </p:txBody>
      </p:sp>
      <p:sp>
        <p:nvSpPr>
          <p:cNvPr id="45060" name="Rounded Rectangular Callout 3"/>
          <p:cNvSpPr>
            <a:spLocks noChangeArrowheads="1"/>
          </p:cNvSpPr>
          <p:nvPr/>
        </p:nvSpPr>
        <p:spPr bwMode="auto">
          <a:xfrm>
            <a:off x="7118598" y="1408750"/>
            <a:ext cx="1152525" cy="1008062"/>
          </a:xfrm>
          <a:prstGeom prst="wedgeRoundRectCallout">
            <a:avLst>
              <a:gd name="adj1" fmla="val -128690"/>
              <a:gd name="adj2" fmla="val 75495"/>
              <a:gd name="adj3" fmla="val 1666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Note the Random Number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89592" y="4108450"/>
            <a:ext cx="1774825" cy="369888"/>
          </a:xfrm>
          <a:prstGeom prst="rect">
            <a:avLst/>
          </a:prstGeom>
          <a:solidFill>
            <a:schemeClr val="accent5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b="1" i="1" dirty="0">
                <a:solidFill>
                  <a:srgbClr val="C00000"/>
                </a:solidFill>
              </a:rPr>
              <a:t>Secret Recipe</a:t>
            </a:r>
          </a:p>
        </p:txBody>
      </p:sp>
      <p:sp>
        <p:nvSpPr>
          <p:cNvPr id="45062" name="Rounded Rectangular Callout 5"/>
          <p:cNvSpPr>
            <a:spLocks noChangeArrowheads="1"/>
          </p:cNvSpPr>
          <p:nvPr/>
        </p:nvSpPr>
        <p:spPr bwMode="auto">
          <a:xfrm>
            <a:off x="827584" y="2276872"/>
            <a:ext cx="1152525" cy="1008062"/>
          </a:xfrm>
          <a:prstGeom prst="wedgeRoundRectCallout">
            <a:avLst>
              <a:gd name="adj1" fmla="val 127647"/>
              <a:gd name="adj2" fmla="val -64986"/>
              <a:gd name="adj3" fmla="val 1666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dirty="0"/>
              <a:t>Note the Random Number</a:t>
            </a:r>
          </a:p>
        </p:txBody>
      </p:sp>
      <p:sp>
        <p:nvSpPr>
          <p:cNvPr id="45063" name="TextBox 2"/>
          <p:cNvSpPr txBox="1">
            <a:spLocks noChangeArrowheads="1"/>
          </p:cNvSpPr>
          <p:nvPr/>
        </p:nvSpPr>
        <p:spPr bwMode="auto">
          <a:xfrm>
            <a:off x="6489592" y="5267425"/>
            <a:ext cx="2016125" cy="922337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i="1">
                <a:solidFill>
                  <a:srgbClr val="002060"/>
                </a:solidFill>
              </a:rPr>
              <a:t>Checksum acts like a hash, if they match, all is good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40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altLang="en-US" sz="2400" dirty="0"/>
              <a:t>HTTP using SSL (</a:t>
            </a:r>
            <a:r>
              <a:rPr lang="en-GB" altLang="en-US" sz="2400" b="1" dirty="0">
                <a:solidFill>
                  <a:srgbClr val="C00000"/>
                </a:solidFill>
              </a:rPr>
              <a:t>HTTPS:// </a:t>
            </a:r>
            <a:r>
              <a:rPr lang="en-GB" altLang="en-US" sz="2400" dirty="0"/>
              <a:t>in a URL) is now the standard mechanism for protecting data sent to and from websites across the Internet</a:t>
            </a:r>
          </a:p>
          <a:p>
            <a:pPr>
              <a:spcBef>
                <a:spcPts val="1200"/>
              </a:spcBef>
            </a:pPr>
            <a:r>
              <a:rPr lang="en-GB" altLang="en-US" sz="2400" dirty="0"/>
              <a:t>Browsers have a collection of Certificates from various certificate authorities to use to authenticate websites</a:t>
            </a:r>
          </a:p>
          <a:p>
            <a:pPr>
              <a:spcBef>
                <a:spcPts val="1200"/>
              </a:spcBef>
            </a:pPr>
            <a:r>
              <a:rPr lang="en-GB" altLang="en-US" sz="2400" dirty="0"/>
              <a:t>Sites can also generate “Self-Signed” Certificates that can be accepted by the user</a:t>
            </a:r>
          </a:p>
          <a:p>
            <a:pPr>
              <a:spcBef>
                <a:spcPts val="1200"/>
              </a:spcBef>
            </a:pPr>
            <a:r>
              <a:rPr lang="en-GB" altLang="en-US" sz="2400" dirty="0"/>
              <a:t>The protocol is considered secure, but we still hear sometimes about problems with individual implementations</a:t>
            </a:r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SSL / TLS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41</a:t>
            </a:fld>
            <a:r>
              <a:rPr lang="en-GB"/>
              <a:t> of 43</a:t>
            </a:r>
            <a:endParaRPr lang="en-GB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how digital signatures work. Use diagrams if necessary.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/>
              <a:t>Quick Review Question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42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8781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Key Cryptography</a:t>
            </a:r>
          </a:p>
          <a:p>
            <a:pPr lvl="1"/>
            <a:r>
              <a:rPr lang="en-US" dirty="0"/>
              <a:t>Digital Signature</a:t>
            </a:r>
          </a:p>
          <a:p>
            <a:pPr lvl="1"/>
            <a:r>
              <a:rPr lang="en-US" dirty="0"/>
              <a:t>Message Digest</a:t>
            </a:r>
          </a:p>
          <a:p>
            <a:pPr lvl="1"/>
            <a:r>
              <a:rPr lang="en-US" dirty="0"/>
              <a:t>Certificate Authority</a:t>
            </a:r>
          </a:p>
          <a:p>
            <a:pPr lvl="1"/>
            <a:r>
              <a:rPr lang="en-US" dirty="0"/>
              <a:t>Digital Certificate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u="sng" dirty="0">
                <a:latin typeface="Century Gothic" panose="020B0502020202020204" pitchFamily="34" charset="0"/>
                <a:ea typeface="新細明體" pitchFamily="18" charset="-120"/>
              </a:rPr>
              <a:t>Summary of Main Teaching Points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43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1991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u="sng" dirty="0">
                <a:latin typeface="Century Gothic" panose="020B0502020202020204" pitchFamily="34" charset="0"/>
              </a:rPr>
              <a:t>Q &amp; A</a:t>
            </a:r>
            <a:endParaRPr lang="en-GB" alt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44</a:t>
            </a:fld>
            <a:r>
              <a:rPr lang="en-GB"/>
              <a:t> of 43</a:t>
            </a:r>
            <a:endParaRPr lang="en-GB" dirty="0"/>
          </a:p>
        </p:txBody>
      </p:sp>
      <p:pic>
        <p:nvPicPr>
          <p:cNvPr id="4608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78" y="1683086"/>
            <a:ext cx="3840163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144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05CD4-B418-4EE7-A4D4-86C3520EC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Watch the Video:</a:t>
            </a:r>
          </a:p>
          <a:p>
            <a:pPr marL="0" indent="0">
              <a:buNone/>
            </a:pPr>
            <a:r>
              <a:rPr lang="en-GB" sz="2400" dirty="0">
                <a:hlinkClick r:id="rId2"/>
              </a:rPr>
              <a:t>https://www.youtube.com/watch?v=stsWa9A3sOM</a:t>
            </a:r>
            <a:endParaRPr lang="en-US" sz="2400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AD804-02BD-43F4-B561-DCFCF11E3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3F13E-3167-4204-B47E-418C080BE6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5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5764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485775" y="1484313"/>
            <a:ext cx="4014217" cy="4747664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2000" dirty="0">
                <a:solidFill>
                  <a:schemeClr val="tx1"/>
                </a:solidFill>
              </a:rPr>
              <a:t>1.	  Security policy</a:t>
            </a:r>
          </a:p>
          <a:p>
            <a:pPr lvl="1" eaLnBrk="1" hangingPunct="1">
              <a:defRPr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What needs to be protected</a:t>
            </a:r>
          </a:p>
          <a:p>
            <a:pPr lvl="1" eaLnBrk="1" hangingPunct="1">
              <a:defRPr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Kinds / level of protection</a:t>
            </a:r>
          </a:p>
          <a:p>
            <a:pPr lvl="1" eaLnBrk="1" hangingPunct="1">
              <a:defRPr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Responsibilities</a:t>
            </a:r>
          </a:p>
          <a:p>
            <a:pPr lvl="1" eaLnBrk="1" hangingPunct="1">
              <a:defRPr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Auditing policy</a:t>
            </a:r>
          </a:p>
          <a:p>
            <a:pPr marL="98425" indent="0">
              <a:spcBef>
                <a:spcPct val="50000"/>
              </a:spcBef>
              <a:buNone/>
              <a:defRPr/>
            </a:pPr>
            <a:r>
              <a:rPr lang="en-US" sz="2000" dirty="0"/>
              <a:t>2.  Security environment</a:t>
            </a:r>
          </a:p>
          <a:p>
            <a:pPr marL="906463" lvl="1">
              <a:spcBef>
                <a:spcPct val="15000"/>
              </a:spcBef>
              <a:defRPr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Physical environment</a:t>
            </a:r>
          </a:p>
          <a:p>
            <a:pPr marL="906463" lvl="1">
              <a:spcBef>
                <a:spcPct val="15000"/>
              </a:spcBef>
              <a:defRPr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Physical security</a:t>
            </a:r>
          </a:p>
          <a:p>
            <a:pPr marL="906463" lvl="1">
              <a:spcBef>
                <a:spcPct val="15000"/>
              </a:spcBef>
              <a:defRPr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Hardware, operating system</a:t>
            </a:r>
          </a:p>
          <a:p>
            <a:pPr marL="906463" lvl="1">
              <a:spcBef>
                <a:spcPct val="15000"/>
              </a:spcBef>
              <a:defRPr/>
            </a:pP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Firewalls, etc.</a:t>
            </a:r>
            <a:r>
              <a:rPr lang="en-US" sz="2000" dirty="0">
                <a:solidFill>
                  <a:srgbClr val="00528B"/>
                </a:solidFill>
              </a:rPr>
              <a:t>	</a:t>
            </a:r>
          </a:p>
          <a:p>
            <a:pPr lvl="1" eaLnBrk="1" hangingPunct="1">
              <a:defRPr/>
            </a:pP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Secure Systems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6</a:t>
            </a:fld>
            <a:r>
              <a:rPr lang="en-GB"/>
              <a:t> of 43</a:t>
            </a:r>
            <a:endParaRPr lang="en-GB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60338" y="3727450"/>
            <a:ext cx="4525962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41325" indent="-342900">
              <a:spcBef>
                <a:spcPct val="50000"/>
              </a:spcBef>
              <a:defRPr/>
            </a:pPr>
            <a:endParaRPr lang="en-US" sz="2000" dirty="0">
              <a:solidFill>
                <a:srgbClr val="00528B"/>
              </a:solidFill>
              <a:latin typeface="Arial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718050" y="1484313"/>
            <a:ext cx="4030663" cy="4747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2400">
                <a:solidFill>
                  <a:srgbClr val="0052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52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rgbClr val="0052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000" dirty="0">
                <a:solidFill>
                  <a:schemeClr val="tx1"/>
                </a:solidFill>
              </a:rPr>
              <a:t>3.	  Security mechanisms</a:t>
            </a:r>
          </a:p>
          <a:p>
            <a:pPr lvl="1" eaLnBrk="1" hangingPunct="1"/>
            <a:r>
              <a:rPr lang="en-US" altLang="en-US" b="1" dirty="0">
                <a:solidFill>
                  <a:srgbClr val="C00000"/>
                </a:solidFill>
              </a:rPr>
              <a:t>Cryptography</a:t>
            </a:r>
          </a:p>
          <a:p>
            <a:pPr lvl="1" eaLnBrk="1" hangingPunct="1"/>
            <a:r>
              <a:rPr lang="en-US" altLang="en-US" b="1" dirty="0">
                <a:solidFill>
                  <a:srgbClr val="C00000"/>
                </a:solidFill>
              </a:rPr>
              <a:t>Authentication</a:t>
            </a:r>
          </a:p>
          <a:p>
            <a:pPr lvl="1" eaLnBrk="1" hangingPunct="1"/>
            <a:r>
              <a:rPr lang="en-US" altLang="en-US" b="1" dirty="0">
                <a:solidFill>
                  <a:srgbClr val="C00000"/>
                </a:solidFill>
              </a:rPr>
              <a:t>Security protocols</a:t>
            </a:r>
          </a:p>
          <a:p>
            <a:pPr lvl="1" eaLnBrk="1" hangingPunct="1"/>
            <a:endParaRPr lang="en-US" altLang="en-US" b="1" dirty="0">
              <a:solidFill>
                <a:srgbClr val="C00000"/>
              </a:solidFill>
            </a:endParaRPr>
          </a:p>
          <a:p>
            <a:pPr marL="98425" indent="0">
              <a:spcBef>
                <a:spcPct val="50000"/>
              </a:spcBef>
              <a:buNone/>
              <a:defRPr/>
            </a:pPr>
            <a:r>
              <a:rPr lang="en-US" sz="2000" dirty="0">
                <a:latin typeface="Arial" charset="0"/>
              </a:rPr>
              <a:t>4.  Monitoring and auditing procedures</a:t>
            </a:r>
          </a:p>
          <a:p>
            <a:pPr marL="906463" lvl="1">
              <a:spcBef>
                <a:spcPct val="15000"/>
              </a:spcBef>
              <a:defRPr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</a:rPr>
              <a:t>Monitor access</a:t>
            </a:r>
          </a:p>
          <a:p>
            <a:pPr marL="906463" lvl="1">
              <a:spcBef>
                <a:spcPct val="15000"/>
              </a:spcBef>
              <a:defRPr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</a:rPr>
              <a:t>Audit trails</a:t>
            </a:r>
          </a:p>
          <a:p>
            <a:pPr marL="906463" lvl="1">
              <a:spcBef>
                <a:spcPct val="15000"/>
              </a:spcBef>
              <a:defRPr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</a:rPr>
              <a:t>Feedback on failures, security breaches</a:t>
            </a:r>
          </a:p>
          <a:p>
            <a:pPr marL="906463" lvl="1">
              <a:spcBef>
                <a:spcPct val="15000"/>
              </a:spcBef>
              <a:defRPr/>
            </a:pP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charset="0"/>
              </a:rPr>
              <a:t>Containment &amp; recovery </a:t>
            </a:r>
          </a:p>
          <a:p>
            <a:pPr lvl="1" eaLnBrk="1" hangingPunct="1"/>
            <a:endParaRPr lang="en-US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0875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  <p:bldP spid="3076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Classes of algorithms:</a:t>
            </a:r>
          </a:p>
          <a:p>
            <a:r>
              <a:rPr lang="en-US" sz="2400" dirty="0"/>
              <a:t>Reversible, symmetric (Conventional)</a:t>
            </a:r>
          </a:p>
          <a:p>
            <a:r>
              <a:rPr lang="en-US" sz="2400" dirty="0"/>
              <a:t>Reversible, asymmetric (Public Key)</a:t>
            </a:r>
          </a:p>
          <a:p>
            <a:r>
              <a:rPr lang="en-US" sz="2400" dirty="0"/>
              <a:t>One-Way (Hash)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400" dirty="0"/>
              <a:t>Properties of algorithms:</a:t>
            </a:r>
          </a:p>
          <a:p>
            <a:r>
              <a:rPr lang="en-US" sz="2400" dirty="0"/>
              <a:t>Reversible: can transform </a:t>
            </a:r>
            <a:r>
              <a:rPr lang="en-US" sz="2400" dirty="0" err="1"/>
              <a:t>ciphertext</a:t>
            </a:r>
            <a:r>
              <a:rPr lang="en-US" sz="2400" dirty="0"/>
              <a:t> back to plaintext</a:t>
            </a:r>
          </a:p>
          <a:p>
            <a:r>
              <a:rPr lang="en-US" sz="2400" dirty="0"/>
              <a:t>Symmetric: uses one key for both encryption and decryption</a:t>
            </a:r>
          </a:p>
          <a:p>
            <a:r>
              <a:rPr lang="en-US" sz="2400" dirty="0"/>
              <a:t>Asymmetric: uses different keys for encryption / decryption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Cryptographic Techniques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7</a:t>
            </a:fld>
            <a:r>
              <a:rPr lang="en-GB"/>
              <a:t> of 43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818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3892202"/>
          </a:xfrm>
        </p:spPr>
        <p:txBody>
          <a:bodyPr/>
          <a:lstStyle/>
          <a:p>
            <a:pPr>
              <a:buNone/>
              <a:defRPr/>
            </a:pPr>
            <a:r>
              <a:rPr lang="en-US" altLang="en-US" sz="2400" dirty="0"/>
              <a:t>I</a:t>
            </a:r>
            <a:r>
              <a:rPr lang="en-GB" altLang="en-US" sz="2400" dirty="0"/>
              <a:t>n practice</a:t>
            </a:r>
            <a:r>
              <a:rPr lang="en-US" altLang="en-US" sz="2400" dirty="0"/>
              <a:t>,</a:t>
            </a:r>
            <a:r>
              <a:rPr lang="en-GB" altLang="en-US" sz="2400" dirty="0"/>
              <a:t> </a:t>
            </a:r>
            <a:r>
              <a:rPr lang="en-US" altLang="en-US" sz="2400" dirty="0"/>
              <a:t>n</a:t>
            </a:r>
            <a:r>
              <a:rPr lang="en-GB" altLang="en-US" sz="2400" dirty="0"/>
              <a:t>o single </a:t>
            </a:r>
            <a:r>
              <a:rPr lang="en-GB" altLang="en-US" sz="2400" dirty="0">
                <a:solidFill>
                  <a:srgbClr val="C00000"/>
                </a:solidFill>
              </a:rPr>
              <a:t>mechanism</a:t>
            </a:r>
            <a:r>
              <a:rPr lang="en-GB" altLang="en-US" sz="2400" dirty="0"/>
              <a:t> is adequate to address all goals, so a mix of mechanisms will be required to enforce </a:t>
            </a:r>
            <a:r>
              <a:rPr lang="en-GB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security</a:t>
            </a:r>
            <a:r>
              <a:rPr lang="en-GB" altLang="en-US" sz="2400" dirty="0"/>
              <a:t> </a:t>
            </a:r>
            <a:r>
              <a:rPr lang="en-GB" alt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policies</a:t>
            </a:r>
            <a:r>
              <a:rPr lang="en-GB" altLang="en-US" sz="2400" dirty="0"/>
              <a:t>. </a:t>
            </a:r>
            <a:endParaRPr lang="en-US" altLang="en-US" sz="2400" dirty="0"/>
          </a:p>
          <a:p>
            <a:pPr>
              <a:spcBef>
                <a:spcPts val="1200"/>
              </a:spcBef>
              <a:buNone/>
              <a:defRPr/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C00000"/>
                </a:solidFill>
              </a:rPr>
              <a:t>protocol </a:t>
            </a:r>
            <a:r>
              <a:rPr lang="en-US" altLang="en-US" sz="2400" dirty="0"/>
              <a:t>is an orderly sequence of steps that two or more parties follow in order to accomplish some joint task</a:t>
            </a:r>
          </a:p>
          <a:p>
            <a:pPr>
              <a:buNone/>
              <a:defRPr/>
            </a:pPr>
            <a:r>
              <a:rPr lang="en-US" altLang="en-US" sz="2400" dirty="0"/>
              <a:t>E.g. protocols for </a:t>
            </a:r>
          </a:p>
          <a:p>
            <a:pPr>
              <a:defRPr/>
            </a:pPr>
            <a:r>
              <a:rPr lang="en-US" altLang="en-US" sz="2400" dirty="0"/>
              <a:t>Authentication of participants in an exchange of messages</a:t>
            </a:r>
          </a:p>
          <a:p>
            <a:pPr>
              <a:defRPr/>
            </a:pPr>
            <a:r>
              <a:rPr lang="en-US" altLang="en-US" sz="2400" dirty="0"/>
              <a:t>Data integrity checks</a:t>
            </a:r>
          </a:p>
        </p:txBody>
      </p:sp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Mechanisms to Protocols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8</a:t>
            </a:fld>
            <a:r>
              <a:rPr lang="en-GB"/>
              <a:t> of 43</a:t>
            </a:r>
            <a:endParaRPr lang="en-GB" dirty="0"/>
          </a:p>
        </p:txBody>
      </p:sp>
      <p:sp>
        <p:nvSpPr>
          <p:cNvPr id="8" name="Rectangle 1028"/>
          <p:cNvSpPr>
            <a:spLocks noChangeArrowheads="1"/>
          </p:cNvSpPr>
          <p:nvPr/>
        </p:nvSpPr>
        <p:spPr bwMode="auto">
          <a:xfrm>
            <a:off x="485775" y="5724525"/>
            <a:ext cx="8231188" cy="80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41325" indent="-342900">
              <a:spcBef>
                <a:spcPct val="20000"/>
              </a:spcBef>
              <a:buChar char="•"/>
              <a:defRPr sz="2400">
                <a:solidFill>
                  <a:srgbClr val="00528B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rgbClr val="00528B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imes" panose="02020603050405020304" pitchFamily="18" charset="0"/>
              <a:buChar char="•"/>
              <a:defRPr>
                <a:solidFill>
                  <a:srgbClr val="00528B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-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Times" panose="02020603050405020304" pitchFamily="18" charset="0"/>
              <a:buChar char="•"/>
              <a:defRPr sz="1600">
                <a:solidFill>
                  <a:srgbClr val="00528B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 typeface="Wingdings 2" panose="05020102010507070707" pitchFamily="18" charset="2"/>
              <a:buNone/>
            </a:pPr>
            <a:r>
              <a:rPr lang="en-US" altLang="en-US" sz="2000" b="1" dirty="0">
                <a:solidFill>
                  <a:schemeClr val="tx1"/>
                </a:solidFill>
              </a:rPr>
              <a:t>Encryption</a:t>
            </a:r>
            <a:r>
              <a:rPr lang="en-US" altLang="en-US" sz="2000" dirty="0">
                <a:solidFill>
                  <a:schemeClr val="tx1"/>
                </a:solidFill>
              </a:rPr>
              <a:t> is a </a:t>
            </a:r>
            <a:r>
              <a:rPr lang="en-US" altLang="en-US" sz="2000" dirty="0">
                <a:solidFill>
                  <a:srgbClr val="C00000"/>
                </a:solidFill>
              </a:rPr>
              <a:t>mechanism</a:t>
            </a:r>
            <a:r>
              <a:rPr lang="en-US" altLang="en-US" sz="2000" dirty="0">
                <a:solidFill>
                  <a:schemeClr val="tx1"/>
                </a:solidFill>
              </a:rPr>
              <a:t> that can be incorporated into security</a:t>
            </a:r>
            <a:r>
              <a:rPr lang="en-US" altLang="en-US" sz="2000" dirty="0">
                <a:solidFill>
                  <a:srgbClr val="C00000"/>
                </a:solidFill>
              </a:rPr>
              <a:t> protocols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5"/>
          <p:cNvSpPr>
            <a:spLocks noGrp="1"/>
          </p:cNvSpPr>
          <p:nvPr>
            <p:ph type="body" idx="1"/>
          </p:nvPr>
        </p:nvSpPr>
        <p:spPr>
          <a:xfrm>
            <a:off x="417513" y="2578100"/>
            <a:ext cx="3867150" cy="525463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0"/>
              </a:spcBef>
            </a:pPr>
            <a:r>
              <a:rPr lang="en-GB" altLang="en-US" dirty="0"/>
              <a:t>Encrypt like this</a:t>
            </a:r>
          </a:p>
        </p:txBody>
      </p:sp>
      <p:sp>
        <p:nvSpPr>
          <p:cNvPr id="12291" name="Content Placeholder 6"/>
          <p:cNvSpPr>
            <a:spLocks noGrp="1"/>
          </p:cNvSpPr>
          <p:nvPr>
            <p:ph sz="half" idx="2"/>
          </p:nvPr>
        </p:nvSpPr>
        <p:spPr>
          <a:xfrm>
            <a:off x="417513" y="3217863"/>
            <a:ext cx="3867150" cy="2744787"/>
          </a:xfrm>
          <a:ln>
            <a:solidFill>
              <a:srgbClr val="C00000"/>
            </a:solidFill>
            <a:miter lim="800000"/>
            <a:headEnd/>
            <a:tailEnd/>
          </a:ln>
        </p:spPr>
        <p:txBody>
          <a:bodyPr/>
          <a:lstStyle/>
          <a:p>
            <a:pPr marL="555625" indent="-457200">
              <a:spcBef>
                <a:spcPts val="600"/>
              </a:spcBef>
              <a:buFontTx/>
              <a:buAutoNum type="arabicPeriod"/>
            </a:pPr>
            <a:r>
              <a:rPr lang="en-US" altLang="en-US" sz="2000" dirty="0"/>
              <a:t>Generate a random key.</a:t>
            </a:r>
          </a:p>
          <a:p>
            <a:pPr marL="555625" indent="-457200">
              <a:spcBef>
                <a:spcPts val="600"/>
              </a:spcBef>
              <a:buFontTx/>
              <a:buAutoNum type="arabicPeriod"/>
            </a:pPr>
            <a:r>
              <a:rPr lang="en-US" altLang="en-US" sz="2000" dirty="0"/>
              <a:t>Encrypt the data with that random key.</a:t>
            </a:r>
          </a:p>
          <a:p>
            <a:pPr marL="555625" indent="-457200">
              <a:spcBef>
                <a:spcPts val="600"/>
              </a:spcBef>
              <a:buFontTx/>
              <a:buAutoNum type="arabicPeriod"/>
            </a:pPr>
            <a:r>
              <a:rPr lang="en-US" altLang="en-US" sz="2000" dirty="0"/>
              <a:t>Encrypt the random key with the shared key.</a:t>
            </a:r>
          </a:p>
          <a:p>
            <a:pPr marL="555625" indent="-457200">
              <a:spcBef>
                <a:spcPts val="600"/>
              </a:spcBef>
              <a:buFontTx/>
              <a:buAutoNum type="arabicPeriod"/>
            </a:pPr>
            <a:r>
              <a:rPr lang="en-US" altLang="en-US" sz="2000" dirty="0"/>
              <a:t>Send the encrypted data from step 2 along with the encrypted key from step 3.</a:t>
            </a:r>
            <a:endParaRPr lang="en-GB" altLang="en-US" sz="2000" dirty="0"/>
          </a:p>
        </p:txBody>
      </p:sp>
      <p:sp>
        <p:nvSpPr>
          <p:cNvPr id="12292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05338" y="2578100"/>
            <a:ext cx="3711575" cy="525463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GB" altLang="en-US" dirty="0"/>
              <a:t>Decrypt like this</a:t>
            </a:r>
          </a:p>
        </p:txBody>
      </p:sp>
      <p:sp>
        <p:nvSpPr>
          <p:cNvPr id="13317" name="Content Placeholder 8"/>
          <p:cNvSpPr>
            <a:spLocks noGrp="1"/>
          </p:cNvSpPr>
          <p:nvPr>
            <p:ph sz="quarter" idx="4"/>
          </p:nvPr>
        </p:nvSpPr>
        <p:spPr>
          <a:xfrm>
            <a:off x="4605338" y="3217863"/>
            <a:ext cx="3711575" cy="2744787"/>
          </a:xfrm>
          <a:ln>
            <a:solidFill>
              <a:srgbClr val="CC3300"/>
            </a:solidFill>
            <a:miter lim="800000"/>
            <a:headEnd/>
            <a:tailEnd/>
          </a:ln>
        </p:spPr>
        <p:txBody>
          <a:bodyPr/>
          <a:lstStyle/>
          <a:p>
            <a:pPr marL="555625" indent="-457200">
              <a:spcBef>
                <a:spcPts val="600"/>
              </a:spcBef>
              <a:buFontTx/>
              <a:buAutoNum type="arabicPeriod"/>
              <a:defRPr/>
            </a:pPr>
            <a:r>
              <a:rPr lang="en-US" altLang="en-US" sz="2000" dirty="0"/>
              <a:t>Decrypt the encrypted random key with the shared key.</a:t>
            </a:r>
          </a:p>
          <a:p>
            <a:pPr marL="555625" indent="-457200">
              <a:spcBef>
                <a:spcPts val="600"/>
              </a:spcBef>
              <a:buFontTx/>
              <a:buAutoNum type="arabicPeriod"/>
              <a:defRPr/>
            </a:pPr>
            <a:r>
              <a:rPr lang="en-US" altLang="en-US" sz="2000" dirty="0"/>
              <a:t>Decrypt the encrypted data with the random key that you just decrypted.</a:t>
            </a:r>
          </a:p>
          <a:p>
            <a:pPr marL="0" indent="0">
              <a:spcBef>
                <a:spcPts val="1200"/>
              </a:spcBef>
              <a:buFontTx/>
              <a:buNone/>
              <a:defRPr/>
            </a:pPr>
            <a:r>
              <a:rPr lang="en-US" altLang="en-US" sz="2000" dirty="0">
                <a:solidFill>
                  <a:srgbClr val="7030A0"/>
                </a:solidFill>
              </a:rPr>
              <a:t>The shared key is re-used, but only to encrypt random data.</a:t>
            </a:r>
            <a:endParaRPr lang="en-GB" altLang="en-US" sz="2000" dirty="0">
              <a:solidFill>
                <a:srgbClr val="7030A0"/>
              </a:solidFill>
            </a:endParaRPr>
          </a:p>
        </p:txBody>
      </p:sp>
      <p:sp>
        <p:nvSpPr>
          <p:cNvPr id="1229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Multiple Mechanisms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615113"/>
            <a:ext cx="2057400" cy="219075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4939A606-A0DF-4FBD-9089-A0E96CB54EC7}" type="slidenum">
              <a:rPr lang="en-GB" smtClean="0"/>
              <a:pPr/>
              <a:t>9</a:t>
            </a:fld>
            <a:r>
              <a:rPr lang="en-GB"/>
              <a:t> of 43</a:t>
            </a:r>
            <a:endParaRPr lang="en-GB" dirty="0"/>
          </a:p>
        </p:txBody>
      </p:sp>
      <p:sp>
        <p:nvSpPr>
          <p:cNvPr id="12295" name="TextBox 3"/>
          <p:cNvSpPr txBox="1">
            <a:spLocks noChangeArrowheads="1"/>
          </p:cNvSpPr>
          <p:nvPr/>
        </p:nvSpPr>
        <p:spPr bwMode="auto">
          <a:xfrm>
            <a:off x="611188" y="6381750"/>
            <a:ext cx="74342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GB" altLang="en-US" sz="1200"/>
              <a:t>David Schwartz -http://crypto.stackexchange.com/questions/2686/how-can-encryption-involve-randomness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508000" y="1449388"/>
            <a:ext cx="78994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/>
              <a:t>Say you have an algorithm whose security properties are not very good if a lot of fairly predictable data is encrypted with the same key. </a:t>
            </a:r>
          </a:p>
          <a:p>
            <a:r>
              <a:rPr lang="en-US" altLang="en-US" sz="2000"/>
              <a:t>You can fix this by adding randomness to the process.</a:t>
            </a:r>
            <a:endParaRPr lang="en-GB" altLang="en-US" sz="2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05DA8037-3C60-488B-A28C-E6C10474452A}" vid="{D8BEDA39-B25D-4631-8FCF-36B08DFFD77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5963F60EC5A5488098AC4E60F3A25C" ma:contentTypeVersion="3" ma:contentTypeDescription="Create a new document." ma:contentTypeScope="" ma:versionID="a57c393ad05cf81fe1fb87f9933793c4">
  <xsd:schema xmlns:xsd="http://www.w3.org/2001/XMLSchema" xmlns:xs="http://www.w3.org/2001/XMLSchema" xmlns:p="http://schemas.microsoft.com/office/2006/metadata/properties" xmlns:ns2="645f25e7-a7c4-4f10-8566-c482222abd84" targetNamespace="http://schemas.microsoft.com/office/2006/metadata/properties" ma:root="true" ma:fieldsID="d92a16e6f1a33363e76e095ff500ebe9" ns2:_="">
    <xsd:import namespace="645f25e7-a7c4-4f10-8566-c482222abd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f25e7-a7c4-4f10-8566-c482222ab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BBADE1-6259-4019-B15C-C78F3E603B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FF3863-EE20-4ACA-A772-33BF9EE1F96B}"/>
</file>

<file path=customXml/itemProps3.xml><?xml version="1.0" encoding="utf-8"?>
<ds:datastoreItem xmlns:ds="http://schemas.openxmlformats.org/officeDocument/2006/customXml" ds:itemID="{820F3D82-3940-4322-82D2-181020CF4C6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9580</TotalTime>
  <Words>2510</Words>
  <Application>Microsoft Office PowerPoint</Application>
  <PresentationFormat>On-screen Show (4:3)</PresentationFormat>
  <Paragraphs>305</Paragraphs>
  <Slides>44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Arial</vt:lpstr>
      <vt:lpstr>Calibri</vt:lpstr>
      <vt:lpstr>Century Gothic</vt:lpstr>
      <vt:lpstr>Lucida Console</vt:lpstr>
      <vt:lpstr>Montserrat</vt:lpstr>
      <vt:lpstr>PT Sans</vt:lpstr>
      <vt:lpstr>Symbol</vt:lpstr>
      <vt:lpstr>Tahoma</vt:lpstr>
      <vt:lpstr>Times New Roman</vt:lpstr>
      <vt:lpstr>Wingdings</vt:lpstr>
      <vt:lpstr>Wingdings 2</vt:lpstr>
      <vt:lpstr>Theme1</vt:lpstr>
      <vt:lpstr>Bitmap Image</vt:lpstr>
      <vt:lpstr>Digital Security and Forensics AICT006-4-2-DSF Version 2</vt:lpstr>
      <vt:lpstr>Topic &amp; Structure of The Lesson</vt:lpstr>
      <vt:lpstr>Learning Outcomes</vt:lpstr>
      <vt:lpstr>Key Terms You Must Be Able To Use</vt:lpstr>
      <vt:lpstr>Introduction</vt:lpstr>
      <vt:lpstr>Secure Systems</vt:lpstr>
      <vt:lpstr>Cryptographic Techniques</vt:lpstr>
      <vt:lpstr>Mechanisms to Protocols</vt:lpstr>
      <vt:lpstr>Multiple Mechanisms</vt:lpstr>
      <vt:lpstr>Repetitive v. Random</vt:lpstr>
      <vt:lpstr>Repetitive v. Random</vt:lpstr>
      <vt:lpstr>Multiple Mechanisms</vt:lpstr>
      <vt:lpstr>PowerPoint Presentation</vt:lpstr>
      <vt:lpstr>Public Key Cryptography</vt:lpstr>
      <vt:lpstr>Mechanisms to Protocols:  Digital Signatures</vt:lpstr>
      <vt:lpstr>Digital Signatures</vt:lpstr>
      <vt:lpstr>PowerPoint Presentation</vt:lpstr>
      <vt:lpstr>Basic Features of a Digital Signature</vt:lpstr>
      <vt:lpstr>Mechanisms to Protocols:  Digital Signatures</vt:lpstr>
      <vt:lpstr>Digital Signature Process Flow</vt:lpstr>
      <vt:lpstr>Digital Signatures</vt:lpstr>
      <vt:lpstr>Digital Signatures</vt:lpstr>
      <vt:lpstr>Message Digest: Integrity Checking</vt:lpstr>
      <vt:lpstr>Security Protocols</vt:lpstr>
      <vt:lpstr>Public key cryptography is really about the problem of authentication</vt:lpstr>
      <vt:lpstr>Public key technology solves the key sharing problem</vt:lpstr>
      <vt:lpstr>Public key cryptography as described so far still has a missing link</vt:lpstr>
      <vt:lpstr>Security Protocols</vt:lpstr>
      <vt:lpstr>PowerPoint Presentation</vt:lpstr>
      <vt:lpstr>Security Protocols</vt:lpstr>
      <vt:lpstr>Certificate Authority (CA)</vt:lpstr>
      <vt:lpstr>PowerPoint Presentation</vt:lpstr>
      <vt:lpstr>Role of Certification Authority</vt:lpstr>
      <vt:lpstr>Public Key Infrastructure</vt:lpstr>
      <vt:lpstr>Digital Certificate</vt:lpstr>
      <vt:lpstr>Mechanisms to Protocols:  Session Keys</vt:lpstr>
      <vt:lpstr>Secure Sockets Layer (SSL) Transport Layer Security (TLS)</vt:lpstr>
      <vt:lpstr>SSL Overview</vt:lpstr>
      <vt:lpstr>PowerPoint Presentation</vt:lpstr>
      <vt:lpstr>PowerPoint Presentation</vt:lpstr>
      <vt:lpstr>SSL / TLS</vt:lpstr>
      <vt:lpstr>Quick Review Question</vt:lpstr>
      <vt:lpstr>Summary of Main Teaching Points</vt:lpstr>
      <vt:lpstr>Q &amp; A</vt:lpstr>
    </vt:vector>
  </TitlesOfParts>
  <Company>Henry Linger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MANAGEMENT</dc:title>
  <dc:creator>Dr Thomas Patrick O’Daniel</dc:creator>
  <cp:lastModifiedBy>Reshiwaran Jegatheswaran</cp:lastModifiedBy>
  <cp:revision>391</cp:revision>
  <cp:lastPrinted>2019-06-28T09:41:21Z</cp:lastPrinted>
  <dcterms:modified xsi:type="dcterms:W3CDTF">2023-06-06T06:51:56Z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0x010100FE5963F60EC5A5488098AC4E60F3A25C</vt:lpwstr>
  </property>
</Properties>
</file>